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74"/>
  </p:notesMasterIdLst>
  <p:handoutMasterIdLst>
    <p:handoutMasterId r:id="rId75"/>
  </p:handoutMasterIdLst>
  <p:sldIdLst>
    <p:sldId id="970" r:id="rId60"/>
    <p:sldId id="1125" r:id="rId61"/>
    <p:sldId id="1138" r:id="rId62"/>
    <p:sldId id="1149" r:id="rId63"/>
    <p:sldId id="1150" r:id="rId64"/>
    <p:sldId id="1139" r:id="rId65"/>
    <p:sldId id="1140" r:id="rId66"/>
    <p:sldId id="1141" r:id="rId67"/>
    <p:sldId id="1148" r:id="rId68"/>
    <p:sldId id="1142" r:id="rId69"/>
    <p:sldId id="1143" r:id="rId70"/>
    <p:sldId id="1146" r:id="rId71"/>
    <p:sldId id="1144" r:id="rId72"/>
    <p:sldId id="1151" r:id="rId73"/>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0000FF"/>
    <a:srgbClr val="B30000"/>
    <a:srgbClr val="CCECFF"/>
    <a:srgbClr val="FF00FF"/>
    <a:srgbClr val="BEE396"/>
    <a:srgbClr val="FFAE0D"/>
    <a:srgbClr val="99CCFF"/>
    <a:srgbClr val="CCFF99"/>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67120" autoAdjust="0"/>
  </p:normalViewPr>
  <p:slideViewPr>
    <p:cSldViewPr showGuides="1">
      <p:cViewPr varScale="1">
        <p:scale>
          <a:sx n="47" d="100"/>
          <a:sy n="47" d="100"/>
        </p:scale>
        <p:origin x="828" y="40"/>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slide" Target="slides/slide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slide" Target="slides/slide1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slide" Target="slides/slide1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73" Type="http://schemas.openxmlformats.org/officeDocument/2006/relationships/slide" Target="slides/slide1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12.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2019/9/25</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2019/9/25</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393058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11</a:t>
            </a:fld>
            <a:endParaRPr lang="zh-CN" altLang="en-US" dirty="0"/>
          </a:p>
        </p:txBody>
      </p:sp>
    </p:spTree>
    <p:extLst>
      <p:ext uri="{BB962C8B-B14F-4D97-AF65-F5344CB8AC3E}">
        <p14:creationId xmlns:p14="http://schemas.microsoft.com/office/powerpoint/2010/main" val="165156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b="1" baseline="0" dirty="0" smtClean="0"/>
              <a:t>RF</a:t>
            </a:r>
            <a:r>
              <a:rPr lang="en-US" altLang="zh-CN" baseline="0" dirty="0" smtClean="0"/>
              <a:t>: Search not working well. Doubt on learning capability that would justify this behavior</a:t>
            </a:r>
          </a:p>
          <a:p>
            <a:pPr marL="0" indent="0">
              <a:buFontTx/>
              <a:buNone/>
            </a:pPr>
            <a:r>
              <a:rPr lang="en-US" altLang="zh-CN" b="1" baseline="0" dirty="0" err="1" smtClean="0"/>
              <a:t>DeepG</a:t>
            </a:r>
            <a:r>
              <a:rPr lang="en-US" altLang="zh-CN" b="0" baseline="0" dirty="0" smtClean="0"/>
              <a:t>: before using </a:t>
            </a:r>
            <a:r>
              <a:rPr lang="en-US" altLang="zh-CN" b="0" baseline="0" dirty="0" err="1" smtClean="0"/>
              <a:t>gridsearch</a:t>
            </a:r>
            <a:r>
              <a:rPr lang="en-US" altLang="zh-CN" b="0" baseline="0" dirty="0" smtClean="0"/>
              <a:t> trying with just one setting</a:t>
            </a:r>
            <a:endParaRPr lang="en-US" altLang="zh-CN" b="1" baseline="0" dirty="0" smtClean="0"/>
          </a:p>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12</a:t>
            </a:fld>
            <a:endParaRPr lang="zh-CN" altLang="en-US" dirty="0"/>
          </a:p>
        </p:txBody>
      </p:sp>
    </p:spTree>
    <p:extLst>
      <p:ext uri="{BB962C8B-B14F-4D97-AF65-F5344CB8AC3E}">
        <p14:creationId xmlns:p14="http://schemas.microsoft.com/office/powerpoint/2010/main" val="394008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13</a:t>
            </a:fld>
            <a:endParaRPr lang="zh-CN" altLang="en-US" dirty="0"/>
          </a:p>
        </p:txBody>
      </p:sp>
    </p:spTree>
    <p:extLst>
      <p:ext uri="{BB962C8B-B14F-4D97-AF65-F5344CB8AC3E}">
        <p14:creationId xmlns:p14="http://schemas.microsoft.com/office/powerpoint/2010/main" val="2544062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14</a:t>
            </a:fld>
            <a:endParaRPr lang="zh-CN" altLang="en-US" dirty="0"/>
          </a:p>
        </p:txBody>
      </p:sp>
    </p:spTree>
    <p:extLst>
      <p:ext uri="{BB962C8B-B14F-4D97-AF65-F5344CB8AC3E}">
        <p14:creationId xmlns:p14="http://schemas.microsoft.com/office/powerpoint/2010/main" val="1696090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baseline="0" dirty="0" smtClean="0"/>
              <a:t>During goals, remind that (1) and (3) are simulating data in a scenario on which you have lower rate and lower capacity (C = 10Kbps for each link)</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15421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baseline="0" dirty="0" err="1" smtClean="0"/>
              <a:t>Avg</a:t>
            </a:r>
            <a:r>
              <a:rPr lang="en-US" altLang="zh-CN" baseline="0" dirty="0" smtClean="0"/>
              <a:t>: WS = 100</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177329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407431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362778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b="1" baseline="0" dirty="0" smtClean="0"/>
              <a:t>Remind</a:t>
            </a:r>
            <a:endParaRPr lang="en-US" altLang="zh-CN" b="0" baseline="0" dirty="0" smtClean="0"/>
          </a:p>
          <a:p>
            <a:pPr marL="171450" lvl="0" indent="-171450">
              <a:buFont typeface="Arial" panose="020B0604020202020204" pitchFamily="34" charset="0"/>
              <a:buChar char="•"/>
            </a:pPr>
            <a:r>
              <a:rPr lang="en-US" altLang="zh-CN" baseline="0" dirty="0" smtClean="0"/>
              <a:t>point 2 is only done for each batch as it is online</a:t>
            </a:r>
          </a:p>
          <a:p>
            <a:pPr marL="171450" lvl="0" indent="-171450">
              <a:buFont typeface="Arial" panose="020B0604020202020204" pitchFamily="34" charset="0"/>
              <a:buChar char="•"/>
            </a:pPr>
            <a:r>
              <a:rPr lang="en-US" altLang="zh-CN" baseline="0" dirty="0" smtClean="0"/>
              <a:t>Hidden Block: Linear + </a:t>
            </a:r>
            <a:r>
              <a:rPr lang="en-US" altLang="zh-CN" baseline="0" dirty="0" err="1" smtClean="0"/>
              <a:t>BatchNorm</a:t>
            </a:r>
            <a:r>
              <a:rPr lang="en-US" altLang="zh-CN" baseline="0" dirty="0" smtClean="0"/>
              <a:t> + Dropout + Activation Function</a:t>
            </a:r>
          </a:p>
          <a:p>
            <a:pPr marL="171450" lvl="0" indent="-171450">
              <a:buFont typeface="Arial" panose="020B0604020202020204" pitchFamily="34" charset="0"/>
              <a:buChar char="•"/>
            </a:pPr>
            <a:r>
              <a:rPr lang="en-US" altLang="zh-CN" baseline="0" dirty="0" smtClean="0"/>
              <a:t>Emphasize lack of graph information</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69926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CN" baseline="0" dirty="0" smtClean="0"/>
              <a:t>Underline </a:t>
            </a:r>
            <a:r>
              <a:rPr lang="en-US" altLang="zh-CN" baseline="0" dirty="0" err="1" smtClean="0"/>
              <a:t>NNConv</a:t>
            </a:r>
            <a:r>
              <a:rPr lang="en-US" altLang="zh-CN" baseline="0" dirty="0" smtClean="0"/>
              <a:t>, i.e., algorithm from which </a:t>
            </a:r>
            <a:r>
              <a:rPr lang="en-US" altLang="zh-CN" baseline="0" dirty="0" err="1" smtClean="0"/>
              <a:t>RouteNet</a:t>
            </a:r>
            <a:r>
              <a:rPr lang="en-US" altLang="zh-CN" baseline="0" dirty="0" smtClean="0"/>
              <a:t> was taken from</a:t>
            </a:r>
          </a:p>
          <a:p>
            <a:pPr marL="628650" lvl="1" indent="-171450">
              <a:buFont typeface="Arial" panose="020B0604020202020204" pitchFamily="34" charset="0"/>
              <a:buChar char="•"/>
            </a:pPr>
            <a:r>
              <a:rPr lang="en-US" altLang="zh-CN" baseline="0" dirty="0" smtClean="0"/>
              <a:t>Explanation of how the graph structure is exploited</a:t>
            </a:r>
          </a:p>
          <a:p>
            <a:pPr marL="1143000" lvl="2" indent="-228600">
              <a:buFont typeface="+mj-lt"/>
              <a:buAutoNum type="arabicPeriod"/>
            </a:pPr>
            <a:r>
              <a:rPr lang="en-US" altLang="zh-CN" baseline="0" dirty="0" smtClean="0"/>
              <a:t>Message computation: for node V, sum of the contribute of each </a:t>
            </a:r>
            <a:r>
              <a:rPr lang="en-US" altLang="zh-CN" baseline="0" dirty="0" err="1" smtClean="0"/>
              <a:t>neighbours</a:t>
            </a:r>
            <a:r>
              <a:rPr lang="en-US" altLang="zh-CN" baseline="0" dirty="0" smtClean="0"/>
              <a:t>. This contribute is the function M, that depends on node v, w and edge. Information of node is the hidden state, that is unknown -&gt; to be learned</a:t>
            </a:r>
          </a:p>
          <a:p>
            <a:pPr marL="1143000" lvl="2" indent="-228600">
              <a:buFont typeface="+mj-lt"/>
              <a:buAutoNum type="arabicPeriod"/>
            </a:pPr>
            <a:r>
              <a:rPr lang="en-US" altLang="zh-CN" baseline="0" dirty="0" smtClean="0"/>
              <a:t>Update function, i.e., allows to learn the hidden state -&gt; depends on node and on the message</a:t>
            </a:r>
          </a:p>
          <a:p>
            <a:pPr marL="1600200" lvl="3" indent="-228600">
              <a:buFont typeface="Wingdings" panose="05000000000000000000" pitchFamily="2" charset="2"/>
              <a:buChar char="Ø"/>
            </a:pPr>
            <a:r>
              <a:rPr lang="en-US" altLang="zh-CN" baseline="0" dirty="0" smtClean="0"/>
              <a:t>So far we computed the hidden space that will be used to do the prediction</a:t>
            </a:r>
          </a:p>
          <a:p>
            <a:pPr marL="1143000" lvl="2" indent="-228600">
              <a:buFont typeface="+mj-lt"/>
              <a:buAutoNum type="arabicPeriod"/>
            </a:pPr>
            <a:r>
              <a:rPr lang="en-US" altLang="zh-CN" baseline="0" dirty="0" smtClean="0"/>
              <a:t>Readout function: maps hidden states to output</a:t>
            </a:r>
          </a:p>
          <a:p>
            <a:pPr marL="685800" lvl="1" indent="-228600">
              <a:buFont typeface="Arial" panose="020B0604020202020204" pitchFamily="34" charset="0"/>
              <a:buChar char="•"/>
            </a:pPr>
            <a:r>
              <a:rPr lang="en-US" altLang="zh-CN" baseline="0" dirty="0" smtClean="0"/>
              <a:t>Implementation</a:t>
            </a:r>
          </a:p>
          <a:p>
            <a:pPr marL="1143000" lvl="2" indent="-228600">
              <a:buFont typeface="+mj-lt"/>
              <a:buAutoNum type="arabicPeriod"/>
            </a:pPr>
            <a:r>
              <a:rPr lang="en-US" altLang="zh-CN" baseline="0" dirty="0" smtClean="0"/>
              <a:t>Message: computes the mapping from feature space to hidden space using edge features. H is a learnable function</a:t>
            </a:r>
          </a:p>
          <a:p>
            <a:pPr marL="1143000" lvl="2" indent="-228600">
              <a:buFont typeface="+mj-lt"/>
              <a:buAutoNum type="arabicPeriod"/>
            </a:pPr>
            <a:r>
              <a:rPr lang="en-US" altLang="zh-CN" baseline="0" dirty="0" smtClean="0"/>
              <a:t>Update function: computes new hidden states by summing previous one to the computed message</a:t>
            </a:r>
          </a:p>
          <a:p>
            <a:pPr marL="1143000" lvl="2" indent="-228600">
              <a:buFont typeface="+mj-lt"/>
              <a:buAutoNum type="arabicPeriod"/>
            </a:pPr>
            <a:r>
              <a:rPr lang="en-US" altLang="zh-CN" baseline="0" dirty="0" smtClean="0"/>
              <a:t>Readout function: aggregates the nodes by summing the hidden states.</a:t>
            </a:r>
          </a:p>
          <a:p>
            <a:pPr marL="1143000" lvl="2" indent="-228600">
              <a:buFont typeface="+mj-lt"/>
              <a:buAutoNum type="arabicPeriod"/>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135720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buFont typeface="+mj-lt"/>
              <a:buNone/>
            </a:pP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2476793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9/25/2019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2019/9/25</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2019/9/25</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2019/9/25</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2019/9/25</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2019/9/25</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9/25/2019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2019/9/25</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2019/9/25</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9/25/2019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9/25/2019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25/09/2019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25/09/2019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25/09/2019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25/09/2019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25/09/2019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2019/9/25</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9/25/2019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9/25/2019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6.jpe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2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28.xml"/><Relationship Id="rId4" Type="http://schemas.openxmlformats.org/officeDocument/2006/relationships/image" Target="../media/image6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8.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28.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28.xml"/><Relationship Id="rId4" Type="http://schemas.openxmlformats.org/officeDocument/2006/relationships/hyperlink" Target="https://github.com/rusty1s/pytorch_geometric"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github.com/rusty1s/pytorch_geometric" TargetMode="External"/><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2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0" y="1916832"/>
            <a:ext cx="9145016" cy="1158875"/>
          </a:xfrm>
        </p:spPr>
        <p:txBody>
          <a:bodyPr/>
          <a:lstStyle/>
          <a:p>
            <a:r>
              <a:rPr lang="en-US" sz="3600" dirty="0" smtClean="0"/>
              <a:t>Estimating </a:t>
            </a:r>
            <a:r>
              <a:rPr lang="en-US" sz="3600" dirty="0" err="1" smtClean="0"/>
              <a:t>QoS</a:t>
            </a:r>
            <a:r>
              <a:rPr lang="en-US" sz="3600" dirty="0" smtClean="0"/>
              <a:t> with ML</a:t>
            </a: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r>
              <a:rPr lang="en-US" sz="2800" b="0" dirty="0" smtClean="0">
                <a:solidFill>
                  <a:schemeClr val="tx1"/>
                </a:solidFill>
              </a:rPr>
              <a:t/>
            </a:r>
            <a:br>
              <a:rPr lang="en-US" sz="2800" b="0" dirty="0" smtClean="0">
                <a:solidFill>
                  <a:schemeClr val="tx1"/>
                </a:solidFill>
              </a:rPr>
            </a:br>
            <a:r>
              <a:rPr lang="en-US" sz="2800" b="0" dirty="0" smtClean="0">
                <a:solidFill>
                  <a:schemeClr val="tx1"/>
                </a:solidFill>
              </a:rPr>
              <a:t/>
            </a:r>
            <a:br>
              <a:rPr lang="en-US" sz="2800" b="0" dirty="0" smtClean="0">
                <a:solidFill>
                  <a:schemeClr val="tx1"/>
                </a:solidFill>
              </a:rPr>
            </a:br>
            <a:r>
              <a:rPr lang="en-US" sz="2800" b="0" dirty="0" smtClean="0">
                <a:solidFill>
                  <a:schemeClr val="tx1"/>
                </a:solidFill>
              </a:rPr>
              <a:t>							</a:t>
            </a:r>
            <a:r>
              <a:rPr lang="en-US" sz="2800" b="0" u="sng" dirty="0" smtClean="0">
                <a:solidFill>
                  <a:srgbClr val="0000FF"/>
                </a:solidFill>
              </a:rPr>
              <a:t>26/09/2019</a:t>
            </a:r>
            <a:endParaRPr lang="en-US" sz="2800" u="sng" dirty="0">
              <a:solidFill>
                <a:srgbClr val="0000FF"/>
              </a:solidFill>
            </a:endParaRPr>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DL: </a:t>
            </a:r>
            <a:r>
              <a:rPr lang="en-US" sz="2800" dirty="0" err="1" smtClean="0"/>
              <a:t>DeepG</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6" name="Text Placeholder 2"/>
          <p:cNvSpPr txBox="1">
            <a:spLocks/>
          </p:cNvSpPr>
          <p:nvPr/>
        </p:nvSpPr>
        <p:spPr>
          <a:xfrm>
            <a:off x="730497" y="613120"/>
            <a:ext cx="10943167" cy="878189"/>
          </a:xfrm>
          <a:prstGeom prst="rect">
            <a:avLst/>
          </a:prstGeom>
        </p:spPr>
        <p:txBody>
          <a:bodyPr vert="horz" lIns="0" tIns="0" rIns="0" bIns="0" numCol="2"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Data cleaning (1)</a:t>
            </a:r>
          </a:p>
          <a:p>
            <a:pPr fontAlgn="auto"/>
            <a:r>
              <a:rPr lang="en-US" b="1" dirty="0"/>
              <a:t>Data preparation for the model (offline)</a:t>
            </a:r>
          </a:p>
          <a:p>
            <a:pPr fontAlgn="auto"/>
            <a:endParaRPr lang="en-US" b="1" dirty="0" smtClean="0"/>
          </a:p>
          <a:p>
            <a:pPr lvl="2" fontAlgn="auto"/>
            <a:endParaRPr lang="en-US" sz="1600" dirty="0" smtClean="0"/>
          </a:p>
        </p:txBody>
      </p:sp>
      <p:sp>
        <p:nvSpPr>
          <p:cNvPr id="7"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54" name="TextBox 53"/>
          <p:cNvSpPr txBox="1"/>
          <p:nvPr/>
        </p:nvSpPr>
        <p:spPr>
          <a:xfrm>
            <a:off x="2483531" y="3740960"/>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70" name="Striped Right Arrow 69"/>
          <p:cNvSpPr/>
          <p:nvPr/>
        </p:nvSpPr>
        <p:spPr>
          <a:xfrm>
            <a:off x="3774903" y="3568380"/>
            <a:ext cx="731520" cy="484632"/>
          </a:xfrm>
          <a:prstGeom prst="stripedRightArrow">
            <a:avLst/>
          </a:prstGeom>
          <a:gradFill>
            <a:gsLst>
              <a:gs pos="0">
                <a:schemeClr val="tx1">
                  <a:lumMod val="75000"/>
                  <a:lumOff val="25000"/>
                </a:schemeClr>
              </a:gs>
              <a:gs pos="100000">
                <a:srgbClr val="0070C0"/>
              </a:gs>
            </a:gsLst>
            <a:lin ang="0" scaled="1"/>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72" name="Striped Right Arrow 71"/>
          <p:cNvSpPr/>
          <p:nvPr/>
        </p:nvSpPr>
        <p:spPr>
          <a:xfrm>
            <a:off x="7143417" y="3528350"/>
            <a:ext cx="1327643" cy="464501"/>
          </a:xfrm>
          <a:prstGeom prst="stripedRightArrow">
            <a:avLst/>
          </a:prstGeom>
          <a:solidFill>
            <a:schemeClr val="accent6"/>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211" y="3438695"/>
            <a:ext cx="2169644" cy="870587"/>
          </a:xfrm>
          <a:prstGeom prst="rect">
            <a:avLst/>
          </a:prstGeom>
        </p:spPr>
      </p:pic>
      <p:sp>
        <p:nvSpPr>
          <p:cNvPr id="75" name="Rounded Rectangle 74"/>
          <p:cNvSpPr/>
          <p:nvPr/>
        </p:nvSpPr>
        <p:spPr>
          <a:xfrm>
            <a:off x="4680000" y="2051441"/>
            <a:ext cx="2401832" cy="3642120"/>
          </a:xfrm>
          <a:prstGeom prst="roundRect">
            <a:avLst/>
          </a:prstGeom>
          <a:solidFill>
            <a:schemeClr val="accent6"/>
          </a:solidFill>
        </p:spPr>
        <p:txBody>
          <a:bodyPr wrap="square" lIns="108000" tIns="0" rIns="108000" bIns="0" rtlCol="0" anchor="t"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DL: input as a sequence</a:t>
            </a: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223" y="3335372"/>
            <a:ext cx="2169644" cy="870587"/>
          </a:xfrm>
          <a:prstGeom prst="rect">
            <a:avLst/>
          </a:prstGeom>
        </p:spPr>
      </p:pic>
      <p:sp>
        <p:nvSpPr>
          <p:cNvPr id="77" name="Rounded Rectangle 76"/>
          <p:cNvSpPr/>
          <p:nvPr/>
        </p:nvSpPr>
        <p:spPr>
          <a:xfrm>
            <a:off x="8524996" y="2042697"/>
            <a:ext cx="2401832" cy="3642120"/>
          </a:xfrm>
          <a:prstGeom prst="roundRect">
            <a:avLst/>
          </a:prstGeom>
          <a:solidFill>
            <a:schemeClr val="accent6"/>
          </a:solidFill>
        </p:spPr>
        <p:txBody>
          <a:bodyPr wrap="square" lIns="108000" tIns="0" rIns="108000" bIns="0" rtlCol="0" anchor="t"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Graph NN</a:t>
            </a:r>
          </a:p>
        </p:txBody>
      </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4614" y="3159686"/>
            <a:ext cx="2288279" cy="1186636"/>
          </a:xfrm>
          <a:prstGeom prst="rect">
            <a:avLst/>
          </a:prstGeom>
        </p:spPr>
      </p:pic>
      <mc:AlternateContent xmlns:mc="http://schemas.openxmlformats.org/markup-compatibility/2006">
        <mc:Choice xmlns:a14="http://schemas.microsoft.com/office/drawing/2010/main" Requires="a14">
          <p:sp>
            <p:nvSpPr>
              <p:cNvPr id="83" name="Rounded Rectangle 82"/>
              <p:cNvSpPr/>
              <p:nvPr/>
            </p:nvSpPr>
            <p:spPr>
              <a:xfrm>
                <a:off x="2106961" y="1489235"/>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83" name="Rounded Rectangle 82"/>
              <p:cNvSpPr>
                <a:spLocks noRot="1" noChangeAspect="1" noMove="1" noResize="1" noEditPoints="1" noAdjustHandles="1" noChangeArrowheads="1" noChangeShapeType="1" noTextEdit="1"/>
              </p:cNvSpPr>
              <p:nvPr/>
            </p:nvSpPr>
            <p:spPr>
              <a:xfrm>
                <a:off x="2106961" y="1489235"/>
                <a:ext cx="1084488" cy="1083646"/>
              </a:xfrm>
              <a:prstGeom prst="roundRect">
                <a:avLst/>
              </a:prstGeom>
              <a:blipFill rotWithShape="0">
                <a:blip r:embed="rId5"/>
                <a:stretch>
                  <a:fillRect/>
                </a:stretch>
              </a:blipFill>
            </p:spPr>
            <p:txBody>
              <a:bodyPr/>
              <a:lstStyle/>
              <a:p>
                <a:r>
                  <a:rPr lang="en-US">
                    <a:noFill/>
                  </a:rPr>
                  <a:t> </a:t>
                </a:r>
              </a:p>
            </p:txBody>
          </p:sp>
        </mc:Fallback>
      </mc:AlternateContent>
      <p:sp>
        <p:nvSpPr>
          <p:cNvPr id="85" name="Oval 84"/>
          <p:cNvSpPr>
            <a:spLocks noChangeAspect="1"/>
          </p:cNvSpPr>
          <p:nvPr/>
        </p:nvSpPr>
        <p:spPr>
          <a:xfrm>
            <a:off x="3471245" y="2123532"/>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86" name="Oval 85"/>
          <p:cNvSpPr/>
          <p:nvPr/>
        </p:nvSpPr>
        <p:spPr>
          <a:xfrm>
            <a:off x="2841555" y="2219824"/>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7" name="Right Arrow 86"/>
          <p:cNvSpPr/>
          <p:nvPr/>
        </p:nvSpPr>
        <p:spPr>
          <a:xfrm>
            <a:off x="3284919" y="2363153"/>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3404898" y="2243071"/>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89" name="Oval 88"/>
          <p:cNvSpPr>
            <a:spLocks noChangeAspect="1"/>
          </p:cNvSpPr>
          <p:nvPr/>
        </p:nvSpPr>
        <p:spPr>
          <a:xfrm>
            <a:off x="3471245" y="2517155"/>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0" name="Oval 89"/>
          <p:cNvSpPr>
            <a:spLocks noChangeAspect="1"/>
          </p:cNvSpPr>
          <p:nvPr/>
        </p:nvSpPr>
        <p:spPr>
          <a:xfrm>
            <a:off x="3428935" y="3290914"/>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smtClean="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1" name="Right Arrow 90"/>
          <p:cNvSpPr/>
          <p:nvPr/>
        </p:nvSpPr>
        <p:spPr>
          <a:xfrm>
            <a:off x="3242609" y="3530535"/>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92" name="TextBox 91"/>
          <p:cNvSpPr txBox="1"/>
          <p:nvPr/>
        </p:nvSpPr>
        <p:spPr>
          <a:xfrm>
            <a:off x="3362588" y="3410453"/>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93" name="Oval 92"/>
          <p:cNvSpPr>
            <a:spLocks noChangeAspect="1"/>
          </p:cNvSpPr>
          <p:nvPr/>
        </p:nvSpPr>
        <p:spPr>
          <a:xfrm>
            <a:off x="3428935" y="3684537"/>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4" name="Oval 93"/>
          <p:cNvSpPr>
            <a:spLocks noChangeAspect="1"/>
          </p:cNvSpPr>
          <p:nvPr/>
        </p:nvSpPr>
        <p:spPr>
          <a:xfrm>
            <a:off x="3436326" y="4782064"/>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5" name="Right Arrow 94"/>
          <p:cNvSpPr/>
          <p:nvPr/>
        </p:nvSpPr>
        <p:spPr>
          <a:xfrm>
            <a:off x="3250000" y="5021685"/>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3369979" y="4901603"/>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97" name="Oval 96"/>
          <p:cNvSpPr>
            <a:spLocks noChangeAspect="1"/>
          </p:cNvSpPr>
          <p:nvPr/>
        </p:nvSpPr>
        <p:spPr>
          <a:xfrm>
            <a:off x="3436326" y="5175687"/>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8" name="Oval 97"/>
          <p:cNvSpPr>
            <a:spLocks noChangeAspect="1"/>
          </p:cNvSpPr>
          <p:nvPr/>
        </p:nvSpPr>
        <p:spPr>
          <a:xfrm>
            <a:off x="3403114" y="5959918"/>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9" name="Right Arrow 98"/>
          <p:cNvSpPr/>
          <p:nvPr/>
        </p:nvSpPr>
        <p:spPr>
          <a:xfrm>
            <a:off x="3216788" y="6199539"/>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3336767" y="6079457"/>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101" name="Oval 100"/>
          <p:cNvSpPr>
            <a:spLocks noChangeAspect="1"/>
          </p:cNvSpPr>
          <p:nvPr/>
        </p:nvSpPr>
        <p:spPr>
          <a:xfrm>
            <a:off x="3403114" y="6353541"/>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2" name="Rounded Rectangle 101"/>
              <p:cNvSpPr/>
              <p:nvPr/>
            </p:nvSpPr>
            <p:spPr>
              <a:xfrm>
                <a:off x="2106961" y="2672963"/>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𝟐</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𝟐</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102" name="Rounded Rectangle 101"/>
              <p:cNvSpPr>
                <a:spLocks noRot="1" noChangeAspect="1" noMove="1" noResize="1" noEditPoints="1" noAdjustHandles="1" noChangeArrowheads="1" noChangeShapeType="1" noTextEdit="1"/>
              </p:cNvSpPr>
              <p:nvPr/>
            </p:nvSpPr>
            <p:spPr>
              <a:xfrm>
                <a:off x="2106961" y="2672963"/>
                <a:ext cx="1084488" cy="1083646"/>
              </a:xfrm>
              <a:prstGeom prst="round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Rounded Rectangle 102"/>
              <p:cNvSpPr/>
              <p:nvPr/>
            </p:nvSpPr>
            <p:spPr>
              <a:xfrm>
                <a:off x="2117894" y="4145815"/>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103" name="Rounded Rectangle 102"/>
              <p:cNvSpPr>
                <a:spLocks noRot="1" noChangeAspect="1" noMove="1" noResize="1" noEditPoints="1" noAdjustHandles="1" noChangeArrowheads="1" noChangeShapeType="1" noTextEdit="1"/>
              </p:cNvSpPr>
              <p:nvPr/>
            </p:nvSpPr>
            <p:spPr>
              <a:xfrm>
                <a:off x="2117894" y="4145815"/>
                <a:ext cx="1084488" cy="1083646"/>
              </a:xfrm>
              <a:prstGeom prst="round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Rounded Rectangle 103"/>
              <p:cNvSpPr/>
              <p:nvPr/>
            </p:nvSpPr>
            <p:spPr>
              <a:xfrm>
                <a:off x="2106961" y="5332665"/>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104" name="Rounded Rectangle 103"/>
              <p:cNvSpPr>
                <a:spLocks noRot="1" noChangeAspect="1" noMove="1" noResize="1" noEditPoints="1" noAdjustHandles="1" noChangeArrowheads="1" noChangeShapeType="1" noTextEdit="1"/>
              </p:cNvSpPr>
              <p:nvPr/>
            </p:nvSpPr>
            <p:spPr>
              <a:xfrm>
                <a:off x="2106961" y="5332665"/>
                <a:ext cx="1084488" cy="1083646"/>
              </a:xfrm>
              <a:prstGeom prst="roundRect">
                <a:avLst/>
              </a:prstGeom>
              <a:blipFill rotWithShape="0">
                <a:blip r:embed="rId8"/>
                <a:stretch>
                  <a:fillRect/>
                </a:stretch>
              </a:blipFill>
            </p:spPr>
            <p:txBody>
              <a:bodyPr/>
              <a:lstStyle/>
              <a:p>
                <a:r>
                  <a:rPr lang="en-US">
                    <a:noFill/>
                  </a:rPr>
                  <a:t> </a:t>
                </a:r>
              </a:p>
            </p:txBody>
          </p:sp>
        </mc:Fallback>
      </mc:AlternateContent>
      <p:sp>
        <p:nvSpPr>
          <p:cNvPr id="105" name="Oval 104"/>
          <p:cNvSpPr/>
          <p:nvPr/>
        </p:nvSpPr>
        <p:spPr>
          <a:xfrm>
            <a:off x="2799245" y="3387206"/>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2</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6" name="Oval 105"/>
          <p:cNvSpPr/>
          <p:nvPr/>
        </p:nvSpPr>
        <p:spPr>
          <a:xfrm>
            <a:off x="2806636" y="4878356"/>
            <a:ext cx="392204" cy="416914"/>
          </a:xfrm>
          <a:prstGeom prst="ellipse">
            <a:avLst/>
          </a:prstGeom>
          <a:solidFill>
            <a:srgbClr val="FF0000">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50" b="1" dirty="0" smtClean="0">
                <a:solidFill>
                  <a:schemeClr val="bg1"/>
                </a:solidFill>
                <a:latin typeface="微软雅黑" panose="020B0503020204020204" pitchFamily="34" charset="-122"/>
                <a:ea typeface="微软雅黑" panose="020B0503020204020204" pitchFamily="34" charset="-122"/>
              </a:rPr>
              <a:t>N-1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7" name="Oval 106"/>
          <p:cNvSpPr/>
          <p:nvPr/>
        </p:nvSpPr>
        <p:spPr>
          <a:xfrm>
            <a:off x="2773424" y="6056210"/>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N</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8" name="Oval 107"/>
          <p:cNvSpPr/>
          <p:nvPr/>
        </p:nvSpPr>
        <p:spPr>
          <a:xfrm>
            <a:off x="2063888" y="2223442"/>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9" name="Oval 108"/>
          <p:cNvSpPr/>
          <p:nvPr/>
        </p:nvSpPr>
        <p:spPr>
          <a:xfrm>
            <a:off x="2058994" y="3411595"/>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10" name="Oval 109"/>
          <p:cNvSpPr/>
          <p:nvPr/>
        </p:nvSpPr>
        <p:spPr>
          <a:xfrm>
            <a:off x="2056442" y="4857498"/>
            <a:ext cx="392204" cy="416914"/>
          </a:xfrm>
          <a:prstGeom prst="ellipse">
            <a:avLst/>
          </a:prstGeom>
          <a:solidFill>
            <a:srgbClr val="00B050">
              <a:alpha val="62000"/>
            </a:srgbClr>
          </a:solidFill>
          <a:ln>
            <a:noFill/>
          </a:ln>
        </p:spPr>
        <p:txBody>
          <a:bodyPr wrap="square" lIns="0" tIns="0" rIns="0" bIns="0" rtlCol="0" anchor="ctr" anchorCtr="0">
            <a:normAutofit/>
          </a:bodyPr>
          <a:lstStyle/>
          <a:p>
            <a:pPr algn="ctr" fontAlgn="base">
              <a:lnSpc>
                <a:spcPct val="120000"/>
              </a:lnSpc>
              <a:spcBef>
                <a:spcPts val="600"/>
              </a:spcBef>
              <a:spcAft>
                <a:spcPct val="0"/>
              </a:spcAft>
            </a:pPr>
            <a:r>
              <a:rPr lang="en-US" sz="1000" b="1" dirty="0" smtClean="0">
                <a:solidFill>
                  <a:schemeClr val="bg1"/>
                </a:solidFill>
                <a:latin typeface="微软雅黑" panose="020B0503020204020204" pitchFamily="34" charset="-122"/>
                <a:ea typeface="微软雅黑" panose="020B0503020204020204" pitchFamily="34" charset="-122"/>
              </a:rPr>
              <a:t>W</a:t>
            </a:r>
            <a:endParaRPr lang="en-US" sz="800" b="1" dirty="0" smtClean="0">
              <a:solidFill>
                <a:schemeClr val="bg1"/>
              </a:solidFill>
              <a:latin typeface="微软雅黑" panose="020B0503020204020204" pitchFamily="34" charset="-122"/>
              <a:ea typeface="微软雅黑" panose="020B0503020204020204" pitchFamily="34" charset="-122"/>
            </a:endParaRPr>
          </a:p>
        </p:txBody>
      </p:sp>
      <p:sp>
        <p:nvSpPr>
          <p:cNvPr id="111" name="Oval 110"/>
          <p:cNvSpPr/>
          <p:nvPr/>
        </p:nvSpPr>
        <p:spPr>
          <a:xfrm>
            <a:off x="2051548" y="6045651"/>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W</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12" name="Rounded Rectangle 111"/>
          <p:cNvSpPr/>
          <p:nvPr/>
        </p:nvSpPr>
        <p:spPr>
          <a:xfrm>
            <a:off x="7189544" y="2126522"/>
            <a:ext cx="1190402" cy="1283931"/>
          </a:xfrm>
          <a:prstGeom prst="roundRect">
            <a:avLst/>
          </a:prstGeom>
          <a:solidFill>
            <a:srgbClr val="00B050">
              <a:alpha val="78000"/>
            </a:srgbClr>
          </a:solidFill>
        </p:spPr>
        <p:txBody>
          <a:bodyPr wrap="square" lIns="109728" tIns="0" rIns="109728" bIns="0" rtlCol="0" anchor="t" anchorCtr="1">
            <a:normAutofit fontScale="92500"/>
          </a:bodyPr>
          <a:lstStyle/>
          <a:p>
            <a:pPr algn="ctr">
              <a:lnSpc>
                <a:spcPct val="120000"/>
              </a:lnSpc>
              <a:spcBef>
                <a:spcPts val="600"/>
              </a:spcBef>
            </a:pPr>
            <a:r>
              <a:rPr lang="en-US" sz="1400" b="1" baseline="-25000" dirty="0" smtClean="0">
                <a:solidFill>
                  <a:schemeClr val="bg1"/>
                </a:solidFill>
                <a:latin typeface="微软雅黑" panose="020B0503020204020204" pitchFamily="34" charset="-122"/>
                <a:ea typeface="微软雅黑" panose="020B0503020204020204" pitchFamily="34" charset="-122"/>
              </a:rPr>
              <a:t>Extracted</a:t>
            </a:r>
            <a:r>
              <a:rPr lang="en-US" sz="1400" b="1" dirty="0" smtClean="0">
                <a:solidFill>
                  <a:schemeClr val="bg1"/>
                </a:solidFill>
                <a:latin typeface="微软雅黑" panose="020B0503020204020204" pitchFamily="34" charset="-122"/>
                <a:ea typeface="微软雅黑" panose="020B0503020204020204" pitchFamily="34" charset="-122"/>
              </a:rPr>
              <a:t> features from </a:t>
            </a:r>
            <a:r>
              <a:rPr lang="en-US" sz="1400" b="1" dirty="0" err="1" smtClean="0">
                <a:solidFill>
                  <a:schemeClr val="bg1"/>
                </a:solidFill>
                <a:latin typeface="微软雅黑" panose="020B0503020204020204" pitchFamily="34" charset="-122"/>
                <a:ea typeface="微软雅黑" panose="020B0503020204020204" pitchFamily="34" charset="-122"/>
              </a:rPr>
              <a:t>timeseries</a:t>
            </a:r>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2726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12411"/>
            <a:ext cx="11160124" cy="539749"/>
          </a:xfrm>
        </p:spPr>
        <p:txBody>
          <a:bodyPr/>
          <a:lstStyle/>
          <a:p>
            <a:pPr algn="ctr"/>
            <a:r>
              <a:rPr lang="en-US" sz="2800" dirty="0" smtClean="0"/>
              <a:t>Datasets</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mc:AlternateContent xmlns:mc="http://schemas.openxmlformats.org/markup-compatibility/2006">
        <mc:Choice xmlns:a14="http://schemas.microsoft.com/office/drawing/2010/main" Requires="a14">
          <p:sp>
            <p:nvSpPr>
              <p:cNvPr id="12" name="Text Placeholder 2"/>
              <p:cNvSpPr>
                <a:spLocks noGrp="1"/>
              </p:cNvSpPr>
              <p:nvPr>
                <p:ph type="body" sz="quarter" idx="11"/>
              </p:nvPr>
            </p:nvSpPr>
            <p:spPr>
              <a:xfrm>
                <a:off x="730497" y="613120"/>
                <a:ext cx="10943167" cy="9401548"/>
              </a:xfrm>
            </p:spPr>
            <p:txBody>
              <a:bodyPr numCol="1"/>
              <a:lstStyle/>
              <a:p>
                <a:r>
                  <a:rPr lang="en-US" sz="2000" b="1" dirty="0" smtClean="0"/>
                  <a:t>E environments (= link distributions)</a:t>
                </a:r>
              </a:p>
              <a:p>
                <a:pPr lvl="1"/>
                <a:r>
                  <a:rPr lang="en-US" b="1" dirty="0" smtClean="0"/>
                  <a:t>I increasing traffic intensities computed according to the environment</a:t>
                </a:r>
                <a:endParaRPr lang="en-US" b="1" dirty="0"/>
              </a:p>
              <a:p>
                <a:pPr lvl="2"/>
                <a14:m>
                  <m:oMath xmlns:m="http://schemas.openxmlformats.org/officeDocument/2006/math">
                    <m:r>
                      <a:rPr lang="en-US"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𝐼</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𝑇𝑀</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m:t>
                        </m:r>
                      </m:sub>
                    </m:sSub>
                  </m:oMath>
                </a14:m>
                <a:r>
                  <a:rPr lang="en-US" baseline="-25000" dirty="0" smtClean="0"/>
                  <a:t> </a:t>
                </a:r>
                <a:r>
                  <a:rPr lang="en-US" dirty="0" smtClean="0"/>
                  <a:t> representing a 50s simulation (500 instances)</a:t>
                </a:r>
              </a:p>
              <a:p>
                <a:pPr lvl="2"/>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𝑇𝑀</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m:t>
                        </m:r>
                      </m:sub>
                    </m:sSub>
                  </m:oMath>
                </a14:m>
                <a:r>
                  <a:rPr lang="en-US" dirty="0" smtClean="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𝑇𝑀</m:t>
                        </m:r>
                      </m:e>
                      <m:sub>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m:t>
                        </m:r>
                      </m:sub>
                    </m:sSub>
                  </m:oMath>
                </a14:m>
                <a:r>
                  <a:rPr lang="en-US" dirty="0"/>
                  <a:t> </a:t>
                </a:r>
                <a:r>
                  <a:rPr lang="en-US" dirty="0" smtClean="0"/>
                  <a:t>share the same link distributions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𝐼</m:t>
                        </m:r>
                      </m:e>
                    </m:d>
                  </m:oMath>
                </a14:m>
                <a:endParaRPr lang="en-US" dirty="0" smtClean="0"/>
              </a:p>
              <a:p>
                <a:r>
                  <a:rPr lang="en-US" b="1" dirty="0" smtClean="0"/>
                  <a:t>Currently:</a:t>
                </a:r>
                <a:r>
                  <a:rPr lang="en-US" dirty="0" smtClean="0"/>
                  <a:t> Abilene and NSF, both with I = 10, E = 200, with a total amount of 1M instances each</a:t>
                </a:r>
              </a:p>
              <a:p>
                <a:pPr lvl="1"/>
                <a:r>
                  <a:rPr lang="en-US" dirty="0" smtClean="0"/>
                  <a:t>Measured / obtained info: </a:t>
                </a:r>
              </a:p>
              <a:p>
                <a:pPr lvl="2"/>
                <a:r>
                  <a:rPr lang="en-US" dirty="0"/>
                  <a:t>T</a:t>
                </a:r>
                <a:r>
                  <a:rPr lang="en-US" dirty="0" smtClean="0"/>
                  <a:t>raffic matrix</a:t>
                </a:r>
              </a:p>
              <a:p>
                <a:pPr lvl="2"/>
                <a:r>
                  <a:rPr lang="en-US" dirty="0" smtClean="0"/>
                  <a:t>E2e delay</a:t>
                </a:r>
              </a:p>
              <a:p>
                <a:pPr lvl="2"/>
                <a:r>
                  <a:rPr lang="en-US" dirty="0" smtClean="0"/>
                  <a:t>Per link delay</a:t>
                </a:r>
              </a:p>
              <a:p>
                <a:pPr lvl="2"/>
                <a:r>
                  <a:rPr lang="en-US" dirty="0" smtClean="0"/>
                  <a:t>Dropped packets</a:t>
                </a:r>
              </a:p>
              <a:p>
                <a:pPr lvl="2"/>
                <a:r>
                  <a:rPr lang="en-US" dirty="0" smtClean="0"/>
                  <a:t>Load</a:t>
                </a:r>
              </a:p>
              <a:p>
                <a:r>
                  <a:rPr lang="en-US" b="1" dirty="0" smtClean="0"/>
                  <a:t>Test: 20% of E, 30% of I =&gt; 6% of dataset (60k rows)</a:t>
                </a:r>
              </a:p>
              <a:p>
                <a:r>
                  <a:rPr lang="en-US" b="1" dirty="0" smtClean="0"/>
                  <a:t>Training + validation: rest</a:t>
                </a:r>
              </a:p>
              <a:p>
                <a:endParaRPr lang="en-US" b="1"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mc:Choice>
        <mc:Fallback>
          <p:sp>
            <p:nvSpPr>
              <p:cNvPr id="12" name="Text Placeholder 2"/>
              <p:cNvSpPr>
                <a:spLocks noGrp="1" noRot="1" noChangeAspect="1" noMove="1" noResize="1" noEditPoints="1" noAdjustHandles="1" noChangeArrowheads="1" noChangeShapeType="1" noTextEdit="1"/>
              </p:cNvSpPr>
              <p:nvPr>
                <p:ph type="body" sz="quarter" idx="11"/>
              </p:nvPr>
            </p:nvSpPr>
            <p:spPr>
              <a:xfrm>
                <a:off x="730497" y="613120"/>
                <a:ext cx="10943167" cy="9401548"/>
              </a:xfrm>
              <a:blipFill rotWithShape="0">
                <a:blip r:embed="rId3"/>
                <a:stretch>
                  <a:fillRect l="-78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850" y="2708920"/>
            <a:ext cx="4067994" cy="1944898"/>
          </a:xfrm>
          <a:prstGeom prst="rect">
            <a:avLst/>
          </a:prstGeom>
        </p:spPr>
      </p:pic>
      <p:sp>
        <p:nvSpPr>
          <p:cNvPr id="4" name="TextBox 3"/>
          <p:cNvSpPr txBox="1"/>
          <p:nvPr/>
        </p:nvSpPr>
        <p:spPr>
          <a:xfrm>
            <a:off x="9216501" y="4714778"/>
            <a:ext cx="870751" cy="307777"/>
          </a:xfrm>
          <a:prstGeom prst="rect">
            <a:avLst/>
          </a:prstGeom>
          <a:noFill/>
        </p:spPr>
        <p:txBody>
          <a:bodyPr wrap="none" rtlCol="0">
            <a:spAutoFit/>
          </a:bodyPr>
          <a:lstStyle/>
          <a:p>
            <a:r>
              <a:rPr lang="en-US" sz="1400" b="1" dirty="0" smtClean="0">
                <a:latin typeface="微软雅黑" panose="020B0503020204020204" pitchFamily="34" charset="-122"/>
                <a:ea typeface="微软雅黑" panose="020B0503020204020204" pitchFamily="34" charset="-122"/>
              </a:rPr>
              <a:t>Abilene</a:t>
            </a:r>
          </a:p>
        </p:txBody>
      </p:sp>
    </p:spTree>
    <p:extLst>
      <p:ext uri="{BB962C8B-B14F-4D97-AF65-F5344CB8AC3E}">
        <p14:creationId xmlns:p14="http://schemas.microsoft.com/office/powerpoint/2010/main" val="3998034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12411"/>
            <a:ext cx="11160124" cy="539749"/>
          </a:xfrm>
        </p:spPr>
        <p:txBody>
          <a:bodyPr/>
          <a:lstStyle/>
          <a:p>
            <a:pPr algn="ctr"/>
            <a:r>
              <a:rPr lang="en-US" sz="2600" dirty="0" smtClean="0"/>
              <a:t>Training</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2" name="Text Placeholder 2"/>
          <p:cNvSpPr>
            <a:spLocks noGrp="1"/>
          </p:cNvSpPr>
          <p:nvPr>
            <p:ph type="body" sz="quarter" idx="11"/>
          </p:nvPr>
        </p:nvSpPr>
        <p:spPr>
          <a:xfrm>
            <a:off x="730497" y="613120"/>
            <a:ext cx="10943167" cy="6249916"/>
          </a:xfrm>
        </p:spPr>
        <p:txBody>
          <a:bodyPr numCol="2"/>
          <a:lstStyle/>
          <a:p>
            <a:r>
              <a:rPr lang="en-US" sz="1800" b="1" dirty="0" smtClean="0"/>
              <a:t>RF </a:t>
            </a:r>
            <a:r>
              <a:rPr lang="en-US" sz="1800" b="1" dirty="0" err="1" smtClean="0"/>
              <a:t>regressor</a:t>
            </a:r>
            <a:r>
              <a:rPr lang="en-US" sz="1800" b="1" dirty="0" smtClean="0"/>
              <a:t> </a:t>
            </a:r>
            <a:r>
              <a:rPr lang="en-US" sz="1800" dirty="0" smtClean="0"/>
              <a:t>(</a:t>
            </a:r>
            <a:r>
              <a:rPr lang="en-US" sz="1800" dirty="0" err="1" smtClean="0"/>
              <a:t>sklearn</a:t>
            </a:r>
            <a:r>
              <a:rPr lang="en-US" dirty="0" smtClean="0"/>
              <a:t>)</a:t>
            </a:r>
          </a:p>
          <a:p>
            <a:pPr lvl="1"/>
            <a:r>
              <a:rPr lang="en-US" sz="1600" dirty="0" smtClean="0"/>
              <a:t>Randomized search with stratified </a:t>
            </a:r>
            <a:r>
              <a:rPr lang="en-US" sz="1600" dirty="0" err="1" smtClean="0"/>
              <a:t>Kfold</a:t>
            </a:r>
            <a:r>
              <a:rPr lang="en-US" sz="1600" dirty="0" smtClean="0"/>
              <a:t> CV</a:t>
            </a:r>
          </a:p>
          <a:p>
            <a:pPr lvl="1"/>
            <a:r>
              <a:rPr lang="en-US" sz="1600" dirty="0" smtClean="0"/>
              <a:t>Space of exploration</a:t>
            </a:r>
          </a:p>
          <a:p>
            <a:pPr lvl="2"/>
            <a:r>
              <a:rPr lang="en-US" dirty="0" err="1" smtClean="0"/>
              <a:t>max_depth</a:t>
            </a:r>
            <a:endParaRPr lang="en-US" dirty="0" smtClean="0"/>
          </a:p>
          <a:p>
            <a:pPr lvl="2"/>
            <a:r>
              <a:rPr lang="en-US" dirty="0" err="1" smtClean="0"/>
              <a:t>max_features</a:t>
            </a:r>
            <a:endParaRPr lang="en-US" dirty="0" smtClean="0"/>
          </a:p>
          <a:p>
            <a:pPr lvl="2"/>
            <a:r>
              <a:rPr lang="en-US" dirty="0" err="1" smtClean="0"/>
              <a:t>min_samples_split</a:t>
            </a:r>
            <a:endParaRPr lang="en-US" dirty="0" smtClean="0"/>
          </a:p>
          <a:p>
            <a:pPr lvl="2"/>
            <a:r>
              <a:rPr lang="en-US" dirty="0" err="1" smtClean="0"/>
              <a:t>n_estimators</a:t>
            </a:r>
            <a:endParaRPr lang="en-US" dirty="0" smtClean="0"/>
          </a:p>
          <a:p>
            <a:pPr lvl="1"/>
            <a:r>
              <a:rPr lang="en-US" sz="1600" dirty="0" smtClean="0"/>
              <a:t>Criterion: MSE</a:t>
            </a:r>
          </a:p>
          <a:p>
            <a:pPr lvl="1"/>
            <a:r>
              <a:rPr lang="en-US" b="1" dirty="0" smtClean="0"/>
              <a:t>Score: R2</a:t>
            </a:r>
            <a:r>
              <a:rPr lang="en-US" b="1" dirty="0"/>
              <a:t> </a:t>
            </a:r>
            <a:r>
              <a:rPr lang="en-US" b="1" dirty="0" smtClean="0"/>
              <a:t>-&gt; </a:t>
            </a:r>
            <a:r>
              <a:rPr lang="en-US" b="1" dirty="0" smtClean="0">
                <a:solidFill>
                  <a:schemeClr val="accent1">
                    <a:lumMod val="75000"/>
                  </a:schemeClr>
                </a:solidFill>
              </a:rPr>
              <a:t>0.48</a:t>
            </a:r>
            <a:endParaRPr lang="en-US" sz="1600" b="1" dirty="0" smtClean="0">
              <a:solidFill>
                <a:schemeClr val="accent1">
                  <a:lumMod val="75000"/>
                </a:schemeClr>
              </a:solidFill>
            </a:endParaRPr>
          </a:p>
          <a:p>
            <a:pPr lvl="1"/>
            <a:endParaRPr lang="en-US" dirty="0"/>
          </a:p>
          <a:p>
            <a:pPr lvl="1"/>
            <a:endParaRPr lang="en-US" sz="1600" dirty="0"/>
          </a:p>
          <a:p>
            <a:pPr lvl="2"/>
            <a:endParaRPr lang="en-US" sz="1600" b="1" dirty="0" smtClean="0"/>
          </a:p>
          <a:p>
            <a:pPr lvl="2"/>
            <a:endParaRPr lang="en-US" sz="1600" b="1" dirty="0" smtClean="0"/>
          </a:p>
          <a:p>
            <a:pPr lvl="2"/>
            <a:endParaRPr lang="en-US" sz="1600" b="1" dirty="0"/>
          </a:p>
          <a:p>
            <a:pPr lvl="2"/>
            <a:endParaRPr lang="en-US" sz="1600" dirty="0" smtClean="0"/>
          </a:p>
          <a:p>
            <a:pPr lvl="2"/>
            <a:endParaRPr lang="en-US" sz="1600" dirty="0"/>
          </a:p>
          <a:p>
            <a:r>
              <a:rPr lang="en-US" b="1" dirty="0" err="1" smtClean="0"/>
              <a:t>DeepG</a:t>
            </a:r>
            <a:r>
              <a:rPr lang="en-US" dirty="0" smtClean="0"/>
              <a:t> (</a:t>
            </a:r>
            <a:r>
              <a:rPr lang="en-US" dirty="0" err="1" smtClean="0"/>
              <a:t>pytorch</a:t>
            </a:r>
            <a:r>
              <a:rPr lang="en-US" dirty="0" smtClean="0"/>
              <a:t>)</a:t>
            </a:r>
            <a:endParaRPr lang="en-US" dirty="0"/>
          </a:p>
          <a:p>
            <a:pPr lvl="1"/>
            <a:r>
              <a:rPr lang="en-US" dirty="0" smtClean="0"/>
              <a:t>Own CV</a:t>
            </a:r>
          </a:p>
          <a:p>
            <a:pPr lvl="2"/>
            <a:r>
              <a:rPr lang="en-US" b="1" dirty="0" smtClean="0">
                <a:solidFill>
                  <a:schemeClr val="accent5">
                    <a:lumMod val="75000"/>
                  </a:schemeClr>
                </a:solidFill>
              </a:rPr>
              <a:t>Validation is selected in the same way as test</a:t>
            </a:r>
            <a:endParaRPr lang="en-US" b="1" dirty="0">
              <a:solidFill>
                <a:schemeClr val="accent5">
                  <a:lumMod val="75000"/>
                </a:schemeClr>
              </a:solidFill>
            </a:endParaRPr>
          </a:p>
          <a:p>
            <a:pPr lvl="1"/>
            <a:r>
              <a:rPr lang="en-US" dirty="0" smtClean="0"/>
              <a:t>Own </a:t>
            </a:r>
            <a:r>
              <a:rPr lang="en-US" dirty="0" err="1" smtClean="0"/>
              <a:t>gridsearch</a:t>
            </a:r>
            <a:endParaRPr lang="en-US" dirty="0" smtClean="0"/>
          </a:p>
          <a:p>
            <a:pPr lvl="2"/>
            <a:r>
              <a:rPr lang="en-US" dirty="0" smtClean="0"/>
              <a:t>Model still training…</a:t>
            </a:r>
            <a:endParaRPr lang="en-US" dirty="0"/>
          </a:p>
          <a:p>
            <a:pPr lvl="1"/>
            <a:r>
              <a:rPr lang="en-US" dirty="0"/>
              <a:t>Criterion: </a:t>
            </a:r>
            <a:r>
              <a:rPr lang="en-US" dirty="0" smtClean="0"/>
              <a:t>MSE</a:t>
            </a:r>
            <a:endParaRPr lang="en-US" b="1" dirty="0">
              <a:solidFill>
                <a:srgbClr val="FF0000"/>
              </a:solidFill>
            </a:endParaRPr>
          </a:p>
          <a:p>
            <a:pPr lvl="2"/>
            <a:endParaRPr lang="en-US" sz="1600" dirty="0" smtClean="0"/>
          </a:p>
          <a:p>
            <a:pPr lvl="2"/>
            <a:endParaRPr lang="en-US" sz="1600" dirty="0" smtClean="0"/>
          </a:p>
          <a:p>
            <a:pPr lvl="2"/>
            <a:endParaRPr lang="en-US" sz="1600" dirty="0" smtClean="0"/>
          </a:p>
          <a:p>
            <a:pPr lvl="2"/>
            <a:endParaRPr lang="en-US" sz="1600" dirty="0" smtClean="0"/>
          </a:p>
          <a:p>
            <a:pPr lvl="2"/>
            <a:endParaRPr lang="en-US" sz="1600" dirty="0" smtClean="0"/>
          </a:p>
          <a:p>
            <a:pPr lvl="2"/>
            <a:endParaRPr lang="en-US" sz="1600" dirty="0" smtClean="0"/>
          </a:p>
        </p:txBody>
      </p:sp>
    </p:spTree>
    <p:extLst>
      <p:ext uri="{BB962C8B-B14F-4D97-AF65-F5344CB8AC3E}">
        <p14:creationId xmlns:p14="http://schemas.microsoft.com/office/powerpoint/2010/main" val="26103981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12411"/>
            <a:ext cx="11160124" cy="539749"/>
          </a:xfrm>
        </p:spPr>
        <p:txBody>
          <a:bodyPr/>
          <a:lstStyle/>
          <a:p>
            <a:pPr algn="ctr"/>
            <a:r>
              <a:rPr lang="en-US" sz="2600" dirty="0" smtClean="0"/>
              <a:t>RF: WS = 50</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38" y="552160"/>
            <a:ext cx="8769687" cy="5659113"/>
          </a:xfrm>
          <a:prstGeom prst="rect">
            <a:avLst/>
          </a:prstGeom>
        </p:spPr>
      </p:pic>
    </p:spTree>
    <p:extLst>
      <p:ext uri="{BB962C8B-B14F-4D97-AF65-F5344CB8AC3E}">
        <p14:creationId xmlns:p14="http://schemas.microsoft.com/office/powerpoint/2010/main" val="439788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12411"/>
            <a:ext cx="11160124" cy="539749"/>
          </a:xfrm>
        </p:spPr>
        <p:txBody>
          <a:bodyPr/>
          <a:lstStyle/>
          <a:p>
            <a:pPr algn="ctr"/>
            <a:r>
              <a:rPr lang="en-US" sz="2600" dirty="0" smtClean="0"/>
              <a:t>Next steps</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3" name="Text Placeholder 2"/>
          <p:cNvSpPr>
            <a:spLocks noGrp="1"/>
          </p:cNvSpPr>
          <p:nvPr>
            <p:ph type="body" sz="quarter" idx="11"/>
          </p:nvPr>
        </p:nvSpPr>
        <p:spPr>
          <a:xfrm>
            <a:off x="732275" y="552160"/>
            <a:ext cx="10943167" cy="3116751"/>
          </a:xfrm>
        </p:spPr>
        <p:txBody>
          <a:bodyPr/>
          <a:lstStyle/>
          <a:p>
            <a:r>
              <a:rPr lang="en-US" b="1" dirty="0" smtClean="0"/>
              <a:t>Improve algorithm to reach a </a:t>
            </a:r>
            <a:r>
              <a:rPr lang="en-US" b="1" dirty="0" smtClean="0">
                <a:solidFill>
                  <a:srgbClr val="0000FF"/>
                </a:solidFill>
              </a:rPr>
              <a:t>satisfying score</a:t>
            </a:r>
          </a:p>
          <a:p>
            <a:r>
              <a:rPr lang="en-US" b="1" dirty="0" smtClean="0"/>
              <a:t>Generalization over </a:t>
            </a:r>
            <a:r>
              <a:rPr lang="en-US" b="1" dirty="0" smtClean="0">
                <a:solidFill>
                  <a:srgbClr val="0000FF"/>
                </a:solidFill>
              </a:rPr>
              <a:t>routing</a:t>
            </a:r>
          </a:p>
          <a:p>
            <a:pPr lvl="1"/>
            <a:r>
              <a:rPr lang="en-US" b="1" dirty="0" smtClean="0"/>
              <a:t>Simulation:</a:t>
            </a:r>
            <a:r>
              <a:rPr lang="en-US" dirty="0" smtClean="0"/>
              <a:t> solve M routing with Dijkstra SP with weights</a:t>
            </a:r>
          </a:p>
          <a:p>
            <a:pPr lvl="2"/>
            <a:r>
              <a:rPr lang="en-US" dirty="0" smtClean="0"/>
              <a:t>Each link has weight w = 1 + U(0, K)</a:t>
            </a:r>
          </a:p>
          <a:p>
            <a:pPr lvl="2"/>
            <a:r>
              <a:rPr lang="en-US" dirty="0" smtClean="0"/>
              <a:t>Noise shouldn’t affect much the solution</a:t>
            </a:r>
          </a:p>
          <a:p>
            <a:pPr lvl="1"/>
            <a:r>
              <a:rPr lang="en-US" dirty="0" smtClean="0"/>
              <a:t>Sample R routing settings among the M generated ones</a:t>
            </a:r>
            <a:endParaRPr lang="en-US" dirty="0"/>
          </a:p>
          <a:p>
            <a:pPr lvl="1"/>
            <a:r>
              <a:rPr lang="en-US" dirty="0" smtClean="0"/>
              <a:t>Dataset will be composed of R x I x E sub-datasets</a:t>
            </a:r>
          </a:p>
          <a:p>
            <a:pPr lvl="1"/>
            <a:r>
              <a:rPr lang="en-US" b="1" dirty="0" smtClean="0"/>
              <a:t>Learning: </a:t>
            </a:r>
            <a:r>
              <a:rPr lang="en-US" dirty="0" smtClean="0"/>
              <a:t>Graph NN with in input the routing</a:t>
            </a:r>
            <a:endParaRPr lang="en-US" b="1" dirty="0"/>
          </a:p>
        </p:txBody>
      </p:sp>
    </p:spTree>
    <p:extLst>
      <p:ext uri="{BB962C8B-B14F-4D97-AF65-F5344CB8AC3E}">
        <p14:creationId xmlns:p14="http://schemas.microsoft.com/office/powerpoint/2010/main" val="4026216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Introduction</a:t>
            </a:r>
            <a:endParaRPr lang="en-US" sz="2600" dirty="0"/>
          </a:p>
        </p:txBody>
      </p:sp>
      <p:sp>
        <p:nvSpPr>
          <p:cNvPr id="3" name="Text Placeholder 2"/>
          <p:cNvSpPr>
            <a:spLocks noGrp="1"/>
          </p:cNvSpPr>
          <p:nvPr>
            <p:ph type="body" sz="quarter" idx="11"/>
          </p:nvPr>
        </p:nvSpPr>
        <p:spPr>
          <a:xfrm>
            <a:off x="732895" y="806232"/>
            <a:ext cx="10943167" cy="4530471"/>
          </a:xfrm>
        </p:spPr>
        <p:txBody>
          <a:bodyPr numCol="1"/>
          <a:lstStyle/>
          <a:p>
            <a:r>
              <a:rPr lang="en-US" sz="2000" b="1" u="sng" dirty="0" smtClean="0"/>
              <a:t>Estimating </a:t>
            </a:r>
            <a:r>
              <a:rPr lang="en-US" sz="2000" b="1" u="sng" dirty="0" err="1" smtClean="0"/>
              <a:t>QoS</a:t>
            </a:r>
            <a:r>
              <a:rPr lang="en-US" sz="2000" b="1" u="sng" dirty="0" smtClean="0"/>
              <a:t> </a:t>
            </a:r>
            <a:r>
              <a:rPr lang="en-US" sz="2000" u="sng" dirty="0" smtClean="0"/>
              <a:t>is a </a:t>
            </a:r>
            <a:r>
              <a:rPr lang="en-US" sz="2000" b="1" u="sng" dirty="0" smtClean="0">
                <a:solidFill>
                  <a:srgbClr val="0000FF"/>
                </a:solidFill>
              </a:rPr>
              <a:t>hard problem</a:t>
            </a:r>
            <a:r>
              <a:rPr lang="en-US" sz="2000" u="sng" dirty="0" smtClean="0">
                <a:solidFill>
                  <a:srgbClr val="0000FF"/>
                </a:solidFill>
              </a:rPr>
              <a:t> </a:t>
            </a:r>
          </a:p>
          <a:p>
            <a:pPr lvl="1"/>
            <a:r>
              <a:rPr lang="en-US" sz="2000" dirty="0"/>
              <a:t>T</a:t>
            </a:r>
            <a:r>
              <a:rPr lang="en-US" sz="2000" dirty="0" smtClean="0"/>
              <a:t>he space exploration is composed of a lot of parameters: </a:t>
            </a:r>
            <a:r>
              <a:rPr lang="en-US" sz="2000" b="1" dirty="0" smtClean="0">
                <a:solidFill>
                  <a:srgbClr val="0000FF"/>
                </a:solidFill>
              </a:rPr>
              <a:t>topology, number of nodes, routing policy, traffic intensity, traffic distribution</a:t>
            </a:r>
            <a:r>
              <a:rPr lang="en-US" sz="2000" dirty="0" smtClean="0">
                <a:solidFill>
                  <a:srgbClr val="0000FF"/>
                </a:solidFill>
              </a:rPr>
              <a:t>…</a:t>
            </a:r>
            <a:r>
              <a:rPr lang="en-US" sz="2000" dirty="0" smtClean="0"/>
              <a:t> </a:t>
            </a:r>
          </a:p>
          <a:p>
            <a:pPr lvl="1"/>
            <a:r>
              <a:rPr lang="en-US" sz="2000" dirty="0" smtClean="0"/>
              <a:t>It means that </a:t>
            </a:r>
            <a:r>
              <a:rPr lang="en-US" sz="2000" b="1" dirty="0" smtClean="0"/>
              <a:t>we are learning the relation between the </a:t>
            </a:r>
            <a:r>
              <a:rPr lang="en-US" sz="2000" b="1" dirty="0" err="1" smtClean="0"/>
              <a:t>QoS</a:t>
            </a:r>
            <a:r>
              <a:rPr lang="en-US" sz="2000" b="1" dirty="0" smtClean="0"/>
              <a:t> metrics</a:t>
            </a:r>
            <a:r>
              <a:rPr lang="en-US" sz="2000" dirty="0" smtClean="0"/>
              <a:t> and all these features!</a:t>
            </a:r>
          </a:p>
          <a:p>
            <a:pPr lvl="1"/>
            <a:r>
              <a:rPr lang="en-US" sz="2000" dirty="0" smtClean="0"/>
              <a:t>About Machine Learning</a:t>
            </a:r>
          </a:p>
          <a:p>
            <a:pPr lvl="2"/>
            <a:r>
              <a:rPr lang="en-US" sz="1800" dirty="0" smtClean="0"/>
              <a:t>Supervised Learning problem - Regression</a:t>
            </a:r>
          </a:p>
          <a:p>
            <a:pPr lvl="2"/>
            <a:r>
              <a:rPr lang="en-US" sz="1800" dirty="0" smtClean="0"/>
              <a:t>We choose Deep Learning (DL) as the Machine Learning family</a:t>
            </a:r>
          </a:p>
          <a:p>
            <a:pPr lvl="1"/>
            <a:r>
              <a:rPr lang="en-US" sz="2000" dirty="0" smtClean="0"/>
              <a:t>Most of these features are </a:t>
            </a:r>
            <a:r>
              <a:rPr lang="en-US" sz="2000" b="1" dirty="0" smtClean="0"/>
              <a:t>not even easy to describe</a:t>
            </a:r>
            <a:r>
              <a:rPr lang="en-US" sz="2000" dirty="0" smtClean="0"/>
              <a:t> in a way </a:t>
            </a:r>
            <a:r>
              <a:rPr lang="en-US" sz="2000" dirty="0" err="1" smtClean="0"/>
              <a:t>s.t.</a:t>
            </a:r>
            <a:r>
              <a:rPr lang="en-US" sz="2000" dirty="0" smtClean="0"/>
              <a:t> DL techniques can handle with them</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Overview</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2" name="Text Placeholder 2"/>
          <p:cNvSpPr>
            <a:spLocks noGrp="1"/>
          </p:cNvSpPr>
          <p:nvPr>
            <p:ph type="body" sz="quarter" idx="11"/>
          </p:nvPr>
        </p:nvSpPr>
        <p:spPr>
          <a:xfrm>
            <a:off x="730497" y="613120"/>
            <a:ext cx="10943167" cy="6949595"/>
          </a:xfrm>
        </p:spPr>
        <p:txBody>
          <a:bodyPr numCol="2"/>
          <a:lstStyle/>
          <a:p>
            <a:r>
              <a:rPr lang="en-US" sz="2000" b="1" u="sng" dirty="0" smtClean="0">
                <a:solidFill>
                  <a:srgbClr val="0000FF"/>
                </a:solidFill>
              </a:rPr>
              <a:t>Summary </a:t>
            </a:r>
            <a:r>
              <a:rPr lang="en-US" sz="2000" b="1" u="sng" dirty="0">
                <a:solidFill>
                  <a:srgbClr val="0000FF"/>
                </a:solidFill>
              </a:rPr>
              <a:t>17/07</a:t>
            </a:r>
          </a:p>
          <a:p>
            <a:pPr lvl="1"/>
            <a:r>
              <a:rPr lang="en-US" sz="1800" b="1" u="sng" dirty="0"/>
              <a:t>SoA</a:t>
            </a:r>
            <a:r>
              <a:rPr lang="en-US" sz="1800" dirty="0"/>
              <a:t>: Understanding NN (1), </a:t>
            </a:r>
            <a:r>
              <a:rPr lang="en-US" sz="1800" dirty="0" err="1"/>
              <a:t>DeepQ</a:t>
            </a:r>
            <a:r>
              <a:rPr lang="en-US" sz="1800" dirty="0"/>
              <a:t> (2). </a:t>
            </a:r>
            <a:r>
              <a:rPr lang="en-US" sz="1800" dirty="0" err="1"/>
              <a:t>Routenet</a:t>
            </a:r>
            <a:r>
              <a:rPr lang="en-US" sz="1800" dirty="0"/>
              <a:t> (3)</a:t>
            </a:r>
          </a:p>
          <a:p>
            <a:pPr lvl="2"/>
            <a:r>
              <a:rPr lang="en-US" sz="1600" dirty="0"/>
              <a:t>Dataset analysis, implementation of (1)</a:t>
            </a:r>
          </a:p>
          <a:p>
            <a:pPr lvl="1"/>
            <a:r>
              <a:rPr lang="en-US" sz="1800" b="1" u="sng" dirty="0"/>
              <a:t>Simulations (ns3)</a:t>
            </a:r>
          </a:p>
          <a:p>
            <a:pPr lvl="2"/>
            <a:r>
              <a:rPr lang="en-US" sz="1600" dirty="0"/>
              <a:t>Given topology T, draw E environments, I intensities depending on the environments. </a:t>
            </a:r>
            <a:r>
              <a:rPr lang="en-US" sz="1600" b="1" dirty="0" smtClean="0"/>
              <a:t>Results</a:t>
            </a:r>
            <a:r>
              <a:rPr lang="en-US" sz="1600" b="1" dirty="0"/>
              <a:t>: </a:t>
            </a:r>
            <a:r>
              <a:rPr lang="en-US" sz="1600" b="1" dirty="0" err="1"/>
              <a:t>IxE</a:t>
            </a:r>
            <a:r>
              <a:rPr lang="en-US" sz="1600" b="1" dirty="0"/>
              <a:t> </a:t>
            </a:r>
            <a:r>
              <a:rPr lang="en-US" sz="1600" b="1" dirty="0" smtClean="0"/>
              <a:t>datasets</a:t>
            </a:r>
          </a:p>
          <a:p>
            <a:pPr lvl="2"/>
            <a:r>
              <a:rPr lang="en-US" sz="1600" b="1" dirty="0"/>
              <a:t>Targets: </a:t>
            </a:r>
            <a:r>
              <a:rPr lang="en-US" sz="1600" dirty="0"/>
              <a:t>per link delay, e2e delay, per link load</a:t>
            </a:r>
          </a:p>
          <a:p>
            <a:pPr lvl="2"/>
            <a:r>
              <a:rPr lang="en-US" sz="1600" b="1" dirty="0"/>
              <a:t>Features: </a:t>
            </a:r>
            <a:r>
              <a:rPr lang="en-US" sz="1600" dirty="0"/>
              <a:t>traffic matrix, dropped packets, some </a:t>
            </a:r>
            <a:r>
              <a:rPr lang="en-US" sz="1600" b="1" dirty="0"/>
              <a:t>link properties </a:t>
            </a:r>
            <a:r>
              <a:rPr lang="en-US" sz="1600" dirty="0"/>
              <a:t>(capacity, queue size), routing </a:t>
            </a:r>
            <a:r>
              <a:rPr lang="en-US" sz="1600" dirty="0" smtClean="0"/>
              <a:t>scheme</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r>
              <a:rPr lang="en-US" sz="2000" b="1" u="sng" dirty="0" smtClean="0">
                <a:solidFill>
                  <a:srgbClr val="0000FF"/>
                </a:solidFill>
              </a:rPr>
              <a:t>Updates</a:t>
            </a:r>
          </a:p>
          <a:p>
            <a:pPr lvl="1"/>
            <a:r>
              <a:rPr lang="en-US" sz="1800" b="1" dirty="0" smtClean="0"/>
              <a:t>Scenario: </a:t>
            </a:r>
            <a:r>
              <a:rPr lang="en-US" sz="1800" dirty="0" smtClean="0"/>
              <a:t>fixed a topology, learn e2e delay D in case of unseen (capacities distribution, traffic rates) using as feature the traffic matrix TM. </a:t>
            </a:r>
            <a:r>
              <a:rPr lang="en-US" sz="1800" b="1" dirty="0" smtClean="0">
                <a:solidFill>
                  <a:schemeClr val="accent1">
                    <a:lumMod val="75000"/>
                  </a:schemeClr>
                </a:solidFill>
              </a:rPr>
              <a:t>D = F(TM)</a:t>
            </a:r>
            <a:r>
              <a:rPr lang="en-US" sz="1800" dirty="0" smtClean="0"/>
              <a:t>.</a:t>
            </a:r>
            <a:endParaRPr lang="en-US" sz="1800" b="1" dirty="0" smtClean="0"/>
          </a:p>
          <a:p>
            <a:pPr lvl="1"/>
            <a:r>
              <a:rPr lang="en-US" sz="1800" b="1" dirty="0" smtClean="0"/>
              <a:t>RF</a:t>
            </a:r>
          </a:p>
          <a:p>
            <a:pPr lvl="2"/>
            <a:r>
              <a:rPr lang="en-US" sz="1600" dirty="0" smtClean="0"/>
              <a:t>Time series</a:t>
            </a:r>
          </a:p>
          <a:p>
            <a:pPr lvl="1"/>
            <a:r>
              <a:rPr lang="en-US" sz="1800" b="1" dirty="0" smtClean="0"/>
              <a:t>DL</a:t>
            </a:r>
          </a:p>
          <a:p>
            <a:pPr lvl="2"/>
            <a:r>
              <a:rPr lang="en-US" sz="1600" dirty="0" smtClean="0"/>
              <a:t>Sequence-based learning -&gt; </a:t>
            </a:r>
            <a:r>
              <a:rPr lang="en-US" sz="1600" b="1" dirty="0" smtClean="0"/>
              <a:t>RNN</a:t>
            </a:r>
          </a:p>
          <a:p>
            <a:pPr lvl="2"/>
            <a:r>
              <a:rPr lang="en-US" sz="1600" dirty="0" smtClean="0"/>
              <a:t>Graph structure -&gt; </a:t>
            </a:r>
            <a:r>
              <a:rPr lang="en-US" sz="1600" b="1" dirty="0" smtClean="0"/>
              <a:t>Graph NN</a:t>
            </a:r>
          </a:p>
          <a:p>
            <a:pPr lvl="1"/>
            <a:r>
              <a:rPr lang="en-US" sz="1800" b="1" dirty="0" smtClean="0"/>
              <a:t>Goals</a:t>
            </a:r>
          </a:p>
          <a:p>
            <a:pPr lvl="2"/>
            <a:r>
              <a:rPr lang="en-US" dirty="0" smtClean="0"/>
              <a:t>Obtain good test results on unseen simulations</a:t>
            </a:r>
          </a:p>
          <a:p>
            <a:pPr lvl="2"/>
            <a:r>
              <a:rPr lang="en-US" dirty="0" smtClean="0"/>
              <a:t>Provide a GNN-based model on this scenario (new)</a:t>
            </a:r>
          </a:p>
          <a:p>
            <a:pPr lvl="2"/>
            <a:r>
              <a:rPr lang="en-US" dirty="0" smtClean="0"/>
              <a:t>Compare DL with a traditional ML technique on this context (RF)</a:t>
            </a:r>
            <a:endParaRPr lang="en-US" dirty="0"/>
          </a:p>
          <a:p>
            <a:pPr lvl="2"/>
            <a:endParaRPr lang="en-US" sz="1600" b="1" dirty="0"/>
          </a:p>
          <a:p>
            <a:pPr lvl="2"/>
            <a:endParaRPr lang="en-US" sz="1600" dirty="0" smtClean="0"/>
          </a:p>
        </p:txBody>
      </p:sp>
    </p:spTree>
    <p:extLst>
      <p:ext uri="{BB962C8B-B14F-4D97-AF65-F5344CB8AC3E}">
        <p14:creationId xmlns:p14="http://schemas.microsoft.com/office/powerpoint/2010/main" val="1883733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662" y="27332"/>
            <a:ext cx="11160124" cy="539749"/>
          </a:xfrm>
        </p:spPr>
        <p:txBody>
          <a:bodyPr/>
          <a:lstStyle/>
          <a:p>
            <a:pPr algn="ctr"/>
            <a:r>
              <a:rPr lang="en-US" sz="2800" dirty="0" smtClean="0"/>
              <a:t>Raw data (1/2) : TM</a:t>
            </a:r>
            <a:endParaRPr lang="en-US" sz="2600" dirty="0"/>
          </a:p>
        </p:txBody>
      </p:sp>
      <p:sp>
        <p:nvSpPr>
          <p:cNvPr id="5" name="Text Placeholder 2"/>
          <p:cNvSpPr txBox="1">
            <a:spLocks/>
          </p:cNvSpPr>
          <p:nvPr/>
        </p:nvSpPr>
        <p:spPr>
          <a:xfrm>
            <a:off x="528696" y="3512571"/>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07" y="3747641"/>
            <a:ext cx="4389120" cy="261323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3989" y="3804192"/>
            <a:ext cx="4389120" cy="261049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20" y="1226094"/>
            <a:ext cx="4389120" cy="2578098"/>
          </a:xfrm>
          <a:prstGeom prst="rect">
            <a:avLst/>
          </a:prstGeom>
        </p:spPr>
      </p:pic>
      <p:graphicFrame>
        <p:nvGraphicFramePr>
          <p:cNvPr id="26" name="Table 25"/>
          <p:cNvGraphicFramePr>
            <a:graphicFrameLocks noGrp="1"/>
          </p:cNvGraphicFramePr>
          <p:nvPr>
            <p:extLst>
              <p:ext uri="{D42A27DB-BD31-4B8C-83A1-F6EECF244321}">
                <p14:modId xmlns:p14="http://schemas.microsoft.com/office/powerpoint/2010/main" val="4222603682"/>
              </p:ext>
            </p:extLst>
          </p:nvPr>
        </p:nvGraphicFramePr>
        <p:xfrm>
          <a:off x="66858" y="1342448"/>
          <a:ext cx="600794" cy="4810386"/>
        </p:xfrm>
        <a:graphic>
          <a:graphicData uri="http://schemas.openxmlformats.org/drawingml/2006/table">
            <a:tbl>
              <a:tblPr firstRow="1" bandRow="1">
                <a:tableStyleId>{5C22544A-7EE6-4342-B048-85BDC9FD1C3A}</a:tableStyleId>
              </a:tblPr>
              <a:tblGrid>
                <a:gridCol w="600794"/>
              </a:tblGrid>
              <a:tr h="2405193">
                <a:tc>
                  <a:txBody>
                    <a:bodyPr/>
                    <a:lstStyle/>
                    <a:p>
                      <a:pPr algn="ctr"/>
                      <a:r>
                        <a:rPr lang="en-US" dirty="0" smtClean="0">
                          <a:solidFill>
                            <a:schemeClr val="bg1"/>
                          </a:solidFill>
                        </a:rPr>
                        <a:t>Raw</a:t>
                      </a:r>
                      <a:r>
                        <a:rPr lang="en-US" baseline="0" dirty="0" smtClean="0">
                          <a:solidFill>
                            <a:schemeClr val="bg1"/>
                          </a:solidFill>
                        </a:rPr>
                        <a:t> Traffic Matrix</a:t>
                      </a:r>
                      <a:endParaRPr lang="en-US" dirty="0">
                        <a:solidFill>
                          <a:schemeClr val="bg1"/>
                        </a:solidFill>
                      </a:endParaRPr>
                    </a:p>
                  </a:txBody>
                  <a:tcPr vert="vert270">
                    <a:solidFill>
                      <a:srgbClr val="92D050"/>
                    </a:solidFill>
                  </a:tcPr>
                </a:tc>
              </a:tr>
              <a:tr h="2405193">
                <a:tc>
                  <a:txBody>
                    <a:bodyPr/>
                    <a:lstStyle/>
                    <a:p>
                      <a:pPr algn="ctr"/>
                      <a:r>
                        <a:rPr lang="en-US" b="1" dirty="0" smtClean="0">
                          <a:solidFill>
                            <a:schemeClr val="bg1"/>
                          </a:solidFill>
                        </a:rPr>
                        <a:t>Averaged TM</a:t>
                      </a:r>
                      <a:endParaRPr lang="en-US" b="1" dirty="0">
                        <a:solidFill>
                          <a:schemeClr val="bg1"/>
                        </a:solidFill>
                      </a:endParaRPr>
                    </a:p>
                  </a:txBody>
                  <a:tcPr vert="vert270">
                    <a:solidFill>
                      <a:srgbClr val="00B050"/>
                    </a:solidFill>
                  </a:tcPr>
                </a:tc>
              </a:tr>
            </a:tbl>
          </a:graphicData>
        </a:graphic>
      </p:graphicFrame>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000" y="1184156"/>
            <a:ext cx="4389120" cy="257809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6246" y="1184156"/>
            <a:ext cx="4389120" cy="2605036"/>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1420" y="3772453"/>
            <a:ext cx="4389120" cy="2591497"/>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1670270747"/>
              </p:ext>
            </p:extLst>
          </p:nvPr>
        </p:nvGraphicFramePr>
        <p:xfrm>
          <a:off x="911424" y="609018"/>
          <a:ext cx="11161239" cy="481488"/>
        </p:xfrm>
        <a:graphic>
          <a:graphicData uri="http://schemas.openxmlformats.org/drawingml/2006/table">
            <a:tbl>
              <a:tblPr firstRow="1" bandRow="1">
                <a:tableStyleId>{5C22544A-7EE6-4342-B048-85BDC9FD1C3A}</a:tableStyleId>
              </a:tblPr>
              <a:tblGrid>
                <a:gridCol w="3720413"/>
                <a:gridCol w="3720413"/>
                <a:gridCol w="3720413"/>
              </a:tblGrid>
              <a:tr h="481488">
                <a:tc>
                  <a:txBody>
                    <a:bodyPr/>
                    <a:lstStyle/>
                    <a:p>
                      <a:pPr algn="ctr"/>
                      <a:r>
                        <a:rPr lang="en-US" dirty="0" smtClean="0">
                          <a:solidFill>
                            <a:schemeClr val="tx1"/>
                          </a:solidFill>
                        </a:rPr>
                        <a:t>Low</a:t>
                      </a:r>
                      <a:r>
                        <a:rPr lang="en-US" baseline="0" dirty="0" smtClean="0">
                          <a:solidFill>
                            <a:schemeClr val="tx1"/>
                          </a:solidFill>
                        </a:rPr>
                        <a:t> intensity</a:t>
                      </a:r>
                      <a:endParaRPr lang="en-US" dirty="0">
                        <a:solidFill>
                          <a:schemeClr val="tx1"/>
                        </a:solidFill>
                      </a:endParaRPr>
                    </a:p>
                  </a:txBody>
                  <a:tcPr>
                    <a:solidFill>
                      <a:srgbClr val="FFFF99"/>
                    </a:solidFill>
                  </a:tcPr>
                </a:tc>
                <a:tc>
                  <a:txBody>
                    <a:bodyPr/>
                    <a:lstStyle/>
                    <a:p>
                      <a:pPr algn="ctr"/>
                      <a:r>
                        <a:rPr lang="en-US" dirty="0" smtClean="0">
                          <a:solidFill>
                            <a:schemeClr val="tx1"/>
                          </a:solidFill>
                        </a:rPr>
                        <a:t>Medium intensity</a:t>
                      </a:r>
                      <a:endParaRPr lang="en-US" dirty="0">
                        <a:solidFill>
                          <a:schemeClr val="tx1"/>
                        </a:solidFill>
                      </a:endParaRPr>
                    </a:p>
                  </a:txBody>
                  <a:tcPr>
                    <a:solidFill>
                      <a:schemeClr val="accent1">
                        <a:lumMod val="75000"/>
                      </a:schemeClr>
                    </a:solidFill>
                  </a:tcPr>
                </a:tc>
                <a:tc>
                  <a:txBody>
                    <a:bodyPr/>
                    <a:lstStyle/>
                    <a:p>
                      <a:pPr algn="ctr"/>
                      <a:r>
                        <a:rPr lang="en-US" dirty="0" smtClean="0">
                          <a:solidFill>
                            <a:schemeClr val="tx1"/>
                          </a:solidFill>
                        </a:rPr>
                        <a:t>High intensity</a:t>
                      </a:r>
                      <a:endParaRPr lang="en-US" dirty="0">
                        <a:solidFill>
                          <a:schemeClr val="tx1"/>
                        </a:solidFill>
                      </a:endParaRPr>
                    </a:p>
                  </a:txBody>
                  <a:tcPr>
                    <a:solidFill>
                      <a:schemeClr val="accent3"/>
                    </a:solidFill>
                  </a:tcPr>
                </a:tc>
              </a:tr>
            </a:tbl>
          </a:graphicData>
        </a:graphic>
      </p:graphicFrame>
      <p:sp>
        <p:nvSpPr>
          <p:cNvPr id="31" name="TextBox 30"/>
          <p:cNvSpPr txBox="1"/>
          <p:nvPr/>
        </p:nvSpPr>
        <p:spPr>
          <a:xfrm>
            <a:off x="344955" y="6435934"/>
            <a:ext cx="9927077"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Traffic is related to one selected </a:t>
            </a:r>
            <a:r>
              <a:rPr lang="en-US" sz="1400" b="1" dirty="0" smtClean="0">
                <a:latin typeface="微软雅黑" panose="020B0503020204020204" pitchFamily="34" charset="-122"/>
                <a:ea typeface="微软雅黑" panose="020B0503020204020204" pitchFamily="34" charset="-122"/>
              </a:rPr>
              <a:t>OD flow (4 – 0)</a:t>
            </a:r>
            <a:r>
              <a:rPr lang="en-US" sz="1400" dirty="0" smtClean="0">
                <a:latin typeface="微软雅黑" panose="020B0503020204020204" pitchFamily="34" charset="-122"/>
                <a:ea typeface="微软雅黑" panose="020B0503020204020204" pitchFamily="34" charset="-122"/>
              </a:rPr>
              <a:t>, for one specific </a:t>
            </a:r>
            <a:r>
              <a:rPr lang="en-US" sz="1400" b="1" dirty="0" smtClean="0">
                <a:latin typeface="微软雅黑" panose="020B0503020204020204" pitchFamily="34" charset="-122"/>
                <a:ea typeface="微软雅黑" panose="020B0503020204020204" pitchFamily="34" charset="-122"/>
              </a:rPr>
              <a:t>environment, </a:t>
            </a:r>
            <a:r>
              <a:rPr lang="en-US" sz="1400" dirty="0" smtClean="0">
                <a:latin typeface="微软雅黑" panose="020B0503020204020204" pitchFamily="34" charset="-122"/>
                <a:ea typeface="微软雅黑" panose="020B0503020204020204" pitchFamily="34" charset="-122"/>
              </a:rPr>
              <a:t>thus related to 50s = 500 periods</a:t>
            </a:r>
            <a:endParaRPr lang="en-US" sz="1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0406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rot="16200000">
            <a:off x="-4974827" y="2978548"/>
            <a:ext cx="11160124" cy="539749"/>
          </a:xfrm>
        </p:spPr>
        <p:txBody>
          <a:bodyPr/>
          <a:lstStyle/>
          <a:p>
            <a:pPr algn="ctr"/>
            <a:r>
              <a:rPr lang="en-US" sz="2800" dirty="0" smtClean="0"/>
              <a:t>Raw data (2/2) : e2e delay</a:t>
            </a: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110" y="263201"/>
            <a:ext cx="11125546" cy="6582616"/>
          </a:xfrm>
          <a:prstGeom prst="rect">
            <a:avLst/>
          </a:prstGeom>
        </p:spPr>
      </p:pic>
    </p:spTree>
    <p:extLst>
      <p:ext uri="{BB962C8B-B14F-4D97-AF65-F5344CB8AC3E}">
        <p14:creationId xmlns:p14="http://schemas.microsoft.com/office/powerpoint/2010/main" val="2571330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Random Forest</a:t>
            </a:r>
            <a:endParaRPr lang="en-US" sz="2600" dirty="0"/>
          </a:p>
        </p:txBody>
      </p:sp>
      <p:sp>
        <p:nvSpPr>
          <p:cNvPr id="5" name="Text Placeholder 2"/>
          <p:cNvSpPr txBox="1">
            <a:spLocks/>
          </p:cNvSpPr>
          <p:nvPr/>
        </p:nvSpPr>
        <p:spPr>
          <a:xfrm>
            <a:off x="618198" y="875691"/>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2" name="Text Placeholder 2"/>
          <p:cNvSpPr>
            <a:spLocks noGrp="1"/>
          </p:cNvSpPr>
          <p:nvPr>
            <p:ph type="body" sz="quarter" idx="11"/>
          </p:nvPr>
        </p:nvSpPr>
        <p:spPr>
          <a:xfrm>
            <a:off x="718293" y="613120"/>
            <a:ext cx="10943167" cy="2437590"/>
          </a:xfrm>
        </p:spPr>
        <p:txBody>
          <a:bodyPr numCol="1"/>
          <a:lstStyle/>
          <a:p>
            <a:r>
              <a:rPr lang="en-US" b="1" dirty="0" smtClean="0"/>
              <a:t>Data cleaning</a:t>
            </a:r>
            <a:r>
              <a:rPr lang="en-US" dirty="0" smtClean="0"/>
              <a:t>: removed first second from each ns3 simulation</a:t>
            </a:r>
          </a:p>
          <a:p>
            <a:r>
              <a:rPr lang="en-US" sz="1800" b="1" dirty="0" smtClean="0"/>
              <a:t>Feature extraction</a:t>
            </a:r>
            <a:r>
              <a:rPr lang="en-US" sz="1800" dirty="0" smtClean="0"/>
              <a:t>: defined window of size W = 50, computed quantiles q01, q10, q20, …, q90, q99, average, </a:t>
            </a:r>
            <a:r>
              <a:rPr lang="en-US" sz="1800" dirty="0" err="1" smtClean="0"/>
              <a:t>std</a:t>
            </a:r>
            <a:r>
              <a:rPr lang="en-US" sz="1800" dirty="0" smtClean="0"/>
              <a:t> -&gt; </a:t>
            </a:r>
            <a:r>
              <a:rPr lang="en-US" sz="1800" b="1" dirty="0" smtClean="0">
                <a:solidFill>
                  <a:srgbClr val="FF0000"/>
                </a:solidFill>
              </a:rPr>
              <a:t>huge amount of features </a:t>
            </a:r>
            <a:r>
              <a:rPr lang="en-US" sz="1800" dirty="0" smtClean="0"/>
              <a:t>that will be selected by the algorithm</a:t>
            </a:r>
          </a:p>
          <a:p>
            <a:pPr lvl="2"/>
            <a:r>
              <a:rPr lang="en-US" sz="1800" dirty="0" smtClean="0">
                <a:solidFill>
                  <a:srgbClr val="0000FF"/>
                </a:solidFill>
              </a:rPr>
              <a:t>e2eD is a </a:t>
            </a:r>
            <a:r>
              <a:rPr lang="en-US" sz="1800" dirty="0" err="1">
                <a:solidFill>
                  <a:srgbClr val="0000FF"/>
                </a:solidFill>
              </a:rPr>
              <a:t>NxN</a:t>
            </a:r>
            <a:r>
              <a:rPr lang="en-US" sz="1800" dirty="0">
                <a:solidFill>
                  <a:srgbClr val="0000FF"/>
                </a:solidFill>
              </a:rPr>
              <a:t> </a:t>
            </a:r>
            <a:r>
              <a:rPr lang="en-US" sz="1800" dirty="0" smtClean="0">
                <a:solidFill>
                  <a:srgbClr val="0000FF"/>
                </a:solidFill>
              </a:rPr>
              <a:t>matrix, same for T. This means that given a network of size N we are providing in input N^2 * 13 features (</a:t>
            </a:r>
            <a:r>
              <a:rPr lang="en-US" sz="1800" dirty="0" err="1" smtClean="0">
                <a:solidFill>
                  <a:srgbClr val="0000FF"/>
                </a:solidFill>
              </a:rPr>
              <a:t>eg</a:t>
            </a:r>
            <a:r>
              <a:rPr lang="en-US" sz="1800" dirty="0" smtClean="0">
                <a:solidFill>
                  <a:srgbClr val="0000FF"/>
                </a:solidFill>
              </a:rPr>
              <a:t>: Abilene is 12 nodes -&gt; 1872 features)</a:t>
            </a:r>
          </a:p>
          <a:p>
            <a:pPr lvl="2"/>
            <a:endParaRPr lang="en-US" sz="16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7" y="3167024"/>
            <a:ext cx="5751510" cy="34207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875" y="2929196"/>
            <a:ext cx="5498585" cy="3896451"/>
          </a:xfrm>
          <a:prstGeom prst="rect">
            <a:avLst/>
          </a:prstGeom>
        </p:spPr>
      </p:pic>
      <p:sp>
        <p:nvSpPr>
          <p:cNvPr id="8" name="Oval 7"/>
          <p:cNvSpPr/>
          <p:nvPr/>
        </p:nvSpPr>
        <p:spPr>
          <a:xfrm>
            <a:off x="263352" y="3429000"/>
            <a:ext cx="354846" cy="432048"/>
          </a:xfrm>
          <a:prstGeom prst="ellipse">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1</a:t>
            </a:r>
          </a:p>
        </p:txBody>
      </p:sp>
      <p:sp>
        <p:nvSpPr>
          <p:cNvPr id="10" name="Oval 9"/>
          <p:cNvSpPr/>
          <p:nvPr/>
        </p:nvSpPr>
        <p:spPr>
          <a:xfrm>
            <a:off x="11669844" y="3429000"/>
            <a:ext cx="354846" cy="432048"/>
          </a:xfrm>
          <a:prstGeom prst="ellipse">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a:solidFill>
                  <a:schemeClr val="bg1"/>
                </a:solidFill>
                <a:latin typeface="微软雅黑" panose="020B0503020204020204" pitchFamily="34" charset="-122"/>
                <a:ea typeface="微软雅黑" panose="020B0503020204020204" pitchFamily="34" charset="-122"/>
              </a:rPr>
              <a:t>2</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1" name="Oval 10"/>
          <p:cNvSpPr/>
          <p:nvPr/>
        </p:nvSpPr>
        <p:spPr>
          <a:xfrm>
            <a:off x="7968208" y="591924"/>
            <a:ext cx="354846" cy="432048"/>
          </a:xfrm>
          <a:prstGeom prst="ellipse">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1</a:t>
            </a:r>
          </a:p>
        </p:txBody>
      </p:sp>
      <p:sp>
        <p:nvSpPr>
          <p:cNvPr id="13" name="Oval 12"/>
          <p:cNvSpPr/>
          <p:nvPr/>
        </p:nvSpPr>
        <p:spPr>
          <a:xfrm>
            <a:off x="10416480" y="1449100"/>
            <a:ext cx="354846" cy="432048"/>
          </a:xfrm>
          <a:prstGeom prst="ellipse">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a:solidFill>
                  <a:schemeClr val="bg1"/>
                </a:solidFill>
                <a:latin typeface="微软雅黑" panose="020B0503020204020204" pitchFamily="34" charset="-122"/>
                <a:ea typeface="微软雅黑" panose="020B0503020204020204" pitchFamily="34" charset="-122"/>
              </a:rPr>
              <a:t>2</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8345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DL: sequence-based learning</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2" name="Text Placeholder 2"/>
          <p:cNvSpPr>
            <a:spLocks noGrp="1"/>
          </p:cNvSpPr>
          <p:nvPr>
            <p:ph type="body" sz="quarter" idx="11"/>
          </p:nvPr>
        </p:nvSpPr>
        <p:spPr>
          <a:xfrm>
            <a:off x="730497" y="613120"/>
            <a:ext cx="10943167" cy="1556003"/>
          </a:xfrm>
        </p:spPr>
        <p:txBody>
          <a:bodyPr numCol="2"/>
          <a:lstStyle/>
          <a:p>
            <a:r>
              <a:rPr lang="en-US" b="1" dirty="0" smtClean="0"/>
              <a:t>Data cleaning (1)</a:t>
            </a:r>
          </a:p>
          <a:p>
            <a:r>
              <a:rPr lang="en-US" b="1" dirty="0" smtClean="0"/>
              <a:t>Data preparation for the model (online)</a:t>
            </a:r>
          </a:p>
          <a:p>
            <a:pPr lvl="1"/>
            <a:endParaRPr lang="en-US" sz="1400" b="1" dirty="0"/>
          </a:p>
          <a:p>
            <a:pPr lvl="2"/>
            <a:endParaRPr lang="en-US" sz="1600" dirty="0" smtClean="0"/>
          </a:p>
        </p:txBody>
      </p:sp>
      <mc:AlternateContent xmlns:mc="http://schemas.openxmlformats.org/markup-compatibility/2006">
        <mc:Choice xmlns:a14="http://schemas.microsoft.com/office/drawing/2010/main" Requires="a14">
          <p:sp>
            <p:nvSpPr>
              <p:cNvPr id="3" name="Rounded Rectangle 2"/>
              <p:cNvSpPr/>
              <p:nvPr/>
            </p:nvSpPr>
            <p:spPr>
              <a:xfrm>
                <a:off x="457266" y="1625226"/>
                <a:ext cx="1084488" cy="1083646"/>
              </a:xfrm>
              <a:prstGeom prst="roundRect">
                <a:avLst/>
              </a:prstGeom>
              <a:solidFill>
                <a:schemeClr val="tx1">
                  <a:lumMod val="75000"/>
                  <a:lumOff val="25000"/>
                  <a:alpha val="78000"/>
                </a:schemeClr>
              </a:solidFill>
            </p:spPr>
            <p:txBody>
              <a:bodyPr wrap="square" lIns="109728" tIns="0" rIns="109728" bIns="228600" rtlCol="0" anchor="t" anchorCtr="1">
                <a:normAutofit fontScale="85000" lnSpcReduction="10000"/>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a:solidFill>
                                <a:schemeClr val="bg1"/>
                              </a:solidFill>
                              <a:latin typeface="Cambria Math" panose="02040503050406030204" pitchFamily="18" charset="0"/>
                              <a:ea typeface="微软雅黑" panose="020B0503020204020204" pitchFamily="34" charset="-122"/>
                            </a:rPr>
                          </m:ctrlPr>
                        </m:mP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r>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
                    </m:oMath>
                  </m:oMathPara>
                </a14:m>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3" name="Rounded Rectangle 2"/>
              <p:cNvSpPr>
                <a:spLocks noRot="1" noChangeAspect="1" noMove="1" noResize="1" noEditPoints="1" noAdjustHandles="1" noChangeArrowheads="1" noChangeShapeType="1" noTextEdit="1"/>
              </p:cNvSpPr>
              <p:nvPr/>
            </p:nvSpPr>
            <p:spPr>
              <a:xfrm>
                <a:off x="457266" y="1625226"/>
                <a:ext cx="1084488" cy="1083646"/>
              </a:xfrm>
              <a:prstGeom prst="roundRect">
                <a:avLst/>
              </a:prstGeom>
              <a:blipFill rotWithShape="0">
                <a:blip r:embed="rId3"/>
                <a:stretch>
                  <a:fillRect/>
                </a:stretch>
              </a:blipFill>
            </p:spPr>
            <p:txBody>
              <a:bodyPr/>
              <a:lstStyle/>
              <a:p>
                <a:r>
                  <a:rPr lang="en-US">
                    <a:noFill/>
                  </a:rPr>
                  <a:t> </a:t>
                </a:r>
              </a:p>
            </p:txBody>
          </p:sp>
        </mc:Fallback>
      </mc:AlternateContent>
      <p:sp>
        <p:nvSpPr>
          <p:cNvPr id="10" name="Striped Right Arrow 9"/>
          <p:cNvSpPr/>
          <p:nvPr/>
        </p:nvSpPr>
        <p:spPr>
          <a:xfrm>
            <a:off x="1657576" y="3676286"/>
            <a:ext cx="731520" cy="484632"/>
          </a:xfrm>
          <a:prstGeom prst="stripedRightArrow">
            <a:avLst/>
          </a:prstGeom>
          <a:gradFill>
            <a:gsLst>
              <a:gs pos="0">
                <a:schemeClr val="tx1">
                  <a:lumMod val="75000"/>
                  <a:lumOff val="25000"/>
                </a:schemeClr>
              </a:gs>
              <a:gs pos="100000">
                <a:srgbClr val="C00000"/>
              </a:gs>
            </a:gsLst>
            <a:lin ang="0" scaled="1"/>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1" name="Rounded Rectangle 10"/>
          <p:cNvSpPr/>
          <p:nvPr/>
        </p:nvSpPr>
        <p:spPr>
          <a:xfrm>
            <a:off x="2510984" y="3172545"/>
            <a:ext cx="2016224" cy="1600820"/>
          </a:xfrm>
          <a:prstGeom prst="roundRect">
            <a:avLst/>
          </a:prstGeom>
          <a:solidFill>
            <a:srgbClr val="C00000"/>
          </a:solidFill>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Loader</a:t>
            </a:r>
          </a:p>
        </p:txBody>
      </p:sp>
      <p:sp>
        <p:nvSpPr>
          <p:cNvPr id="14" name="Rounded Rectangle 13"/>
          <p:cNvSpPr/>
          <p:nvPr/>
        </p:nvSpPr>
        <p:spPr>
          <a:xfrm>
            <a:off x="9268012" y="2199377"/>
            <a:ext cx="2401832" cy="3642120"/>
          </a:xfrm>
          <a:prstGeom prst="roundRect">
            <a:avLst/>
          </a:prstGeom>
          <a:solidFill>
            <a:schemeClr val="accent6"/>
          </a:solidFill>
        </p:spPr>
        <p:txBody>
          <a:bodyPr wrap="square" lIns="108000" tIns="0" rIns="108000" bIns="0" rtlCol="0" anchor="t"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MLP (</a:t>
            </a:r>
            <a:r>
              <a:rPr lang="en-US" sz="1600" b="1" dirty="0" err="1" smtClean="0">
                <a:solidFill>
                  <a:schemeClr val="bg1"/>
                </a:solidFill>
                <a:latin typeface="微软雅黑" panose="020B0503020204020204" pitchFamily="34" charset="-122"/>
                <a:ea typeface="微软雅黑" panose="020B0503020204020204" pitchFamily="34" charset="-122"/>
              </a:rPr>
              <a:t>ModuleList</a:t>
            </a:r>
            <a:r>
              <a:rPr lang="en-US" sz="1600" b="1" dirty="0" smtClean="0">
                <a:solidFill>
                  <a:schemeClr val="bg1"/>
                </a:solidFill>
                <a:latin typeface="微软雅黑" panose="020B0503020204020204" pitchFamily="34" charset="-122"/>
                <a:ea typeface="微软雅黑" panose="020B0503020204020204" pitchFamily="34" charset="-122"/>
              </a:rPr>
              <a:t> of Hidden Blocks)</a:t>
            </a:r>
          </a:p>
        </p:txBody>
      </p:sp>
      <p:sp>
        <p:nvSpPr>
          <p:cNvPr id="15" name="Striped Right Arrow 14"/>
          <p:cNvSpPr/>
          <p:nvPr/>
        </p:nvSpPr>
        <p:spPr>
          <a:xfrm>
            <a:off x="4646435" y="3718387"/>
            <a:ext cx="731520" cy="484632"/>
          </a:xfrm>
          <a:prstGeom prst="stripedRightArrow">
            <a:avLst/>
          </a:prstGeom>
          <a:gradFill>
            <a:gsLst>
              <a:gs pos="0">
                <a:srgbClr val="C00000"/>
              </a:gs>
              <a:gs pos="100000">
                <a:srgbClr val="0070C0"/>
              </a:gs>
            </a:gsLst>
            <a:lin ang="0" scaled="1"/>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6" name="Striped Right Arrow 15"/>
          <p:cNvSpPr/>
          <p:nvPr/>
        </p:nvSpPr>
        <p:spPr>
          <a:xfrm>
            <a:off x="7957786" y="3676285"/>
            <a:ext cx="1190808" cy="526733"/>
          </a:xfrm>
          <a:prstGeom prst="stripedRightArrow">
            <a:avLst/>
          </a:prstGeom>
          <a:solidFill>
            <a:schemeClr val="accent6"/>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Oval 17"/>
          <p:cNvSpPr/>
          <p:nvPr/>
        </p:nvSpPr>
        <p:spPr>
          <a:xfrm>
            <a:off x="423455" y="2367888"/>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600" b="1" dirty="0" smtClean="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Rounded Rectangle 21"/>
              <p:cNvSpPr/>
              <p:nvPr/>
            </p:nvSpPr>
            <p:spPr>
              <a:xfrm>
                <a:off x="452372" y="2813379"/>
                <a:ext cx="1084488" cy="1083646"/>
              </a:xfrm>
              <a:prstGeom prst="roundRect">
                <a:avLst/>
              </a:prstGeom>
              <a:solidFill>
                <a:schemeClr val="tx1">
                  <a:lumMod val="75000"/>
                  <a:lumOff val="25000"/>
                  <a:alpha val="78000"/>
                </a:schemeClr>
              </a:solidFill>
            </p:spPr>
            <p:txBody>
              <a:bodyPr wrap="square" lIns="109728" tIns="0" rIns="109728" bIns="228600" rtlCol="0" anchor="t" anchorCtr="1">
                <a:normAutofit fontScale="85000" lnSpcReduction="10000"/>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a:solidFill>
                                <a:schemeClr val="bg1"/>
                              </a:solidFill>
                              <a:latin typeface="Cambria Math" panose="02040503050406030204" pitchFamily="18" charset="0"/>
                              <a:ea typeface="微软雅黑" panose="020B0503020204020204" pitchFamily="34" charset="-122"/>
                            </a:rPr>
                          </m:ctrlPr>
                        </m:mP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r>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
                    </m:oMath>
                  </m:oMathPara>
                </a14:m>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22" name="Rounded Rectangle 21"/>
              <p:cNvSpPr>
                <a:spLocks noRot="1" noChangeAspect="1" noMove="1" noResize="1" noEditPoints="1" noAdjustHandles="1" noChangeArrowheads="1" noChangeShapeType="1" noTextEdit="1"/>
              </p:cNvSpPr>
              <p:nvPr/>
            </p:nvSpPr>
            <p:spPr>
              <a:xfrm>
                <a:off x="452372" y="2813379"/>
                <a:ext cx="1084488" cy="1083646"/>
              </a:xfrm>
              <a:prstGeom prst="roundRect">
                <a:avLst/>
              </a:prstGeom>
              <a:blipFill rotWithShape="0">
                <a:blip r:embed="rId4"/>
                <a:stretch>
                  <a:fillRect/>
                </a:stretch>
              </a:blipFill>
            </p:spPr>
            <p:txBody>
              <a:bodyPr/>
              <a:lstStyle/>
              <a:p>
                <a:r>
                  <a:rPr lang="en-US">
                    <a:noFill/>
                  </a:rPr>
                  <a:t> </a:t>
                </a:r>
              </a:p>
            </p:txBody>
          </p:sp>
        </mc:Fallback>
      </mc:AlternateContent>
      <p:sp>
        <p:nvSpPr>
          <p:cNvPr id="23" name="Oval 22"/>
          <p:cNvSpPr/>
          <p:nvPr/>
        </p:nvSpPr>
        <p:spPr>
          <a:xfrm>
            <a:off x="418561" y="3556041"/>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2</a:t>
            </a:r>
            <a:endParaRPr lang="en-US" sz="1600" b="1" dirty="0" smtClean="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Rounded Rectangle 23"/>
              <p:cNvSpPr/>
              <p:nvPr/>
            </p:nvSpPr>
            <p:spPr>
              <a:xfrm>
                <a:off x="449820" y="4259282"/>
                <a:ext cx="1084488" cy="1083646"/>
              </a:xfrm>
              <a:prstGeom prst="roundRect">
                <a:avLst/>
              </a:prstGeom>
              <a:solidFill>
                <a:schemeClr val="tx1">
                  <a:lumMod val="75000"/>
                  <a:lumOff val="25000"/>
                  <a:alpha val="78000"/>
                </a:schemeClr>
              </a:solidFill>
            </p:spPr>
            <p:txBody>
              <a:bodyPr wrap="square" lIns="109728" tIns="0" rIns="109728" bIns="228600" rtlCol="0" anchor="t" anchorCtr="1">
                <a:normAutofit fontScale="85000" lnSpcReduction="10000"/>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a:solidFill>
                                <a:schemeClr val="bg1"/>
                              </a:solidFill>
                              <a:latin typeface="Cambria Math" panose="02040503050406030204" pitchFamily="18" charset="0"/>
                              <a:ea typeface="微软雅黑" panose="020B0503020204020204" pitchFamily="34" charset="-122"/>
                            </a:rPr>
                          </m:ctrlPr>
                        </m:mP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r>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
                    </m:oMath>
                  </m:oMathPara>
                </a14:m>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24" name="Rounded Rectangle 23"/>
              <p:cNvSpPr>
                <a:spLocks noRot="1" noChangeAspect="1" noMove="1" noResize="1" noEditPoints="1" noAdjustHandles="1" noChangeArrowheads="1" noChangeShapeType="1" noTextEdit="1"/>
              </p:cNvSpPr>
              <p:nvPr/>
            </p:nvSpPr>
            <p:spPr>
              <a:xfrm>
                <a:off x="449820" y="4259282"/>
                <a:ext cx="1084488" cy="1083646"/>
              </a:xfrm>
              <a:prstGeom prst="roundRect">
                <a:avLst/>
              </a:prstGeom>
              <a:blipFill rotWithShape="0">
                <a:blip r:embed="rId5"/>
                <a:stretch>
                  <a:fillRect/>
                </a:stretch>
              </a:blipFill>
            </p:spPr>
            <p:txBody>
              <a:bodyPr/>
              <a:lstStyle/>
              <a:p>
                <a:r>
                  <a:rPr lang="en-US">
                    <a:noFill/>
                  </a:rPr>
                  <a:t> </a:t>
                </a:r>
              </a:p>
            </p:txBody>
          </p:sp>
        </mc:Fallback>
      </mc:AlternateContent>
      <p:sp>
        <p:nvSpPr>
          <p:cNvPr id="25" name="Oval 24"/>
          <p:cNvSpPr/>
          <p:nvPr/>
        </p:nvSpPr>
        <p:spPr>
          <a:xfrm>
            <a:off x="416009" y="5001944"/>
            <a:ext cx="392204" cy="416914"/>
          </a:xfrm>
          <a:prstGeom prst="ellipse">
            <a:avLst/>
          </a:prstGeom>
          <a:solidFill>
            <a:srgbClr val="00B050">
              <a:alpha val="62000"/>
            </a:srgbClr>
          </a:solidFill>
          <a:ln>
            <a:noFill/>
          </a:ln>
        </p:spPr>
        <p:txBody>
          <a:bodyPr wrap="square" lIns="0" tIns="0" rIns="0" bIns="0" rtlCol="0" anchor="ctr" anchorCtr="0">
            <a:normAutofit/>
          </a:bodyPr>
          <a:lstStyle/>
          <a:p>
            <a:pPr algn="ctr" fontAlgn="base">
              <a:lnSpc>
                <a:spcPct val="120000"/>
              </a:lnSpc>
              <a:spcBef>
                <a:spcPts val="600"/>
              </a:spcBef>
              <a:spcAft>
                <a:spcPct val="0"/>
              </a:spcAft>
            </a:pPr>
            <a:r>
              <a:rPr lang="en-US" sz="1000" b="1" dirty="0" smtClean="0">
                <a:solidFill>
                  <a:schemeClr val="bg1"/>
                </a:solidFill>
                <a:latin typeface="微软雅黑" panose="020B0503020204020204" pitchFamily="34" charset="-122"/>
                <a:ea typeface="微软雅黑" panose="020B0503020204020204" pitchFamily="34" charset="-122"/>
              </a:rPr>
              <a:t>W-1</a:t>
            </a:r>
            <a:endParaRPr lang="en-US" sz="800" b="1" dirty="0" smtClean="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6" name="Rounded Rectangle 25"/>
              <p:cNvSpPr/>
              <p:nvPr/>
            </p:nvSpPr>
            <p:spPr>
              <a:xfrm>
                <a:off x="444926" y="5447435"/>
                <a:ext cx="1084488" cy="1083646"/>
              </a:xfrm>
              <a:prstGeom prst="roundRect">
                <a:avLst/>
              </a:prstGeom>
              <a:solidFill>
                <a:schemeClr val="tx1">
                  <a:lumMod val="75000"/>
                  <a:lumOff val="25000"/>
                  <a:alpha val="78000"/>
                </a:schemeClr>
              </a:solidFill>
            </p:spPr>
            <p:txBody>
              <a:bodyPr wrap="square" lIns="109728" tIns="0" rIns="109728" bIns="228600" rtlCol="0" anchor="t" anchorCtr="1">
                <a:normAutofit fontScale="85000" lnSpcReduction="10000"/>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a:solidFill>
                                <a:schemeClr val="bg1"/>
                              </a:solidFill>
                              <a:latin typeface="Cambria Math" panose="02040503050406030204" pitchFamily="18" charset="0"/>
                              <a:ea typeface="微软雅黑" panose="020B0503020204020204" pitchFamily="34" charset="-122"/>
                            </a:rPr>
                          </m:ctrlPr>
                        </m:mP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𝟎</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r>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e>
                            <m:r>
                              <a:rPr lang="en-US" sz="1400" b="1" i="1">
                                <a:solidFill>
                                  <a:schemeClr val="bg1"/>
                                </a:solidFill>
                                <a:latin typeface="Cambria Math" panose="02040503050406030204" pitchFamily="18" charset="0"/>
                                <a:ea typeface="微软雅黑" panose="020B0503020204020204" pitchFamily="34" charset="-122"/>
                              </a:rPr>
                              <m:t>…</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𝟎</m:t>
                                </m:r>
                              </m:sub>
                            </m:sSub>
                          </m:e>
                          <m:e>
                            <m:r>
                              <a:rPr lang="en-US" sz="1400" b="1" i="1">
                                <a:solidFill>
                                  <a:schemeClr val="bg1"/>
                                </a:solidFill>
                                <a:latin typeface="Cambria Math" panose="02040503050406030204" pitchFamily="18" charset="0"/>
                                <a:ea typeface="微软雅黑" panose="020B0503020204020204" pitchFamily="34" charset="-122"/>
                              </a:rPr>
                              <m:t>…</m:t>
                            </m:r>
                          </m:e>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a:solidFill>
                                      <a:schemeClr val="bg1"/>
                                    </a:solidFill>
                                    <a:latin typeface="Cambria Math" panose="02040503050406030204" pitchFamily="18" charset="0"/>
                                    <a:ea typeface="微软雅黑" panose="020B0503020204020204" pitchFamily="34" charset="-122"/>
                                  </a:rPr>
                                  <m:t>𝒏</m:t>
                                </m:r>
                              </m:sub>
                            </m:sSub>
                          </m:e>
                        </m:mr>
                      </m:m>
                    </m:oMath>
                  </m:oMathPara>
                </a14:m>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26" name="Rounded Rectangle 25"/>
              <p:cNvSpPr>
                <a:spLocks noRot="1" noChangeAspect="1" noMove="1" noResize="1" noEditPoints="1" noAdjustHandles="1" noChangeArrowheads="1" noChangeShapeType="1" noTextEdit="1"/>
              </p:cNvSpPr>
              <p:nvPr/>
            </p:nvSpPr>
            <p:spPr>
              <a:xfrm>
                <a:off x="444926" y="5447435"/>
                <a:ext cx="1084488" cy="1083646"/>
              </a:xfrm>
              <a:prstGeom prst="roundRect">
                <a:avLst/>
              </a:prstGeom>
              <a:blipFill rotWithShape="0">
                <a:blip r:embed="rId6"/>
                <a:stretch>
                  <a:fillRect/>
                </a:stretch>
              </a:blipFill>
            </p:spPr>
            <p:txBody>
              <a:bodyPr/>
              <a:lstStyle/>
              <a:p>
                <a:r>
                  <a:rPr lang="en-US">
                    <a:noFill/>
                  </a:rPr>
                  <a:t> </a:t>
                </a:r>
              </a:p>
            </p:txBody>
          </p:sp>
        </mc:Fallback>
      </mc:AlternateContent>
      <p:sp>
        <p:nvSpPr>
          <p:cNvPr id="27" name="Oval 26"/>
          <p:cNvSpPr/>
          <p:nvPr/>
        </p:nvSpPr>
        <p:spPr>
          <a:xfrm>
            <a:off x="411115" y="6190097"/>
            <a:ext cx="392204" cy="416914"/>
          </a:xfrm>
          <a:prstGeom prst="ellipse">
            <a:avLst/>
          </a:prstGeom>
          <a:solidFill>
            <a:srgbClr val="00B050">
              <a:alpha val="62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W</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837543" y="3868037"/>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5789" y="3510400"/>
            <a:ext cx="2134637" cy="1081062"/>
          </a:xfrm>
          <a:prstGeom prst="rect">
            <a:avLst/>
          </a:prstGeom>
        </p:spPr>
      </p:pic>
      <p:sp>
        <p:nvSpPr>
          <p:cNvPr id="31" name="Rounded Rectangle 30"/>
          <p:cNvSpPr/>
          <p:nvPr/>
        </p:nvSpPr>
        <p:spPr>
          <a:xfrm>
            <a:off x="5497182" y="2199377"/>
            <a:ext cx="2401832" cy="3642120"/>
          </a:xfrm>
          <a:prstGeom prst="roundRect">
            <a:avLst/>
          </a:prstGeom>
          <a:solidFill>
            <a:schemeClr val="accent6"/>
          </a:solidFill>
        </p:spPr>
        <p:txBody>
          <a:bodyPr wrap="square" lIns="108000" tIns="0" rIns="108000" bIns="0" rtlCol="0" anchor="t"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DL: input as a sequence</a:t>
            </a:r>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8405" y="3483308"/>
            <a:ext cx="2169644" cy="870587"/>
          </a:xfrm>
          <a:prstGeom prst="rect">
            <a:avLst/>
          </a:prstGeom>
        </p:spPr>
      </p:pic>
      <p:sp>
        <p:nvSpPr>
          <p:cNvPr id="29" name="Rounded Rectangle 28"/>
          <p:cNvSpPr/>
          <p:nvPr/>
        </p:nvSpPr>
        <p:spPr>
          <a:xfrm>
            <a:off x="7988312" y="2199377"/>
            <a:ext cx="1190402" cy="1283931"/>
          </a:xfrm>
          <a:prstGeom prst="roundRect">
            <a:avLst/>
          </a:prstGeom>
          <a:solidFill>
            <a:srgbClr val="00B050">
              <a:alpha val="78000"/>
            </a:srgbClr>
          </a:solidFill>
        </p:spPr>
        <p:txBody>
          <a:bodyPr wrap="square" lIns="109728" tIns="0" rIns="109728" bIns="0" rtlCol="0" anchor="t" anchorCtr="1">
            <a:normAutofit fontScale="92500"/>
          </a:bodyPr>
          <a:lstStyle/>
          <a:p>
            <a:pPr algn="ctr">
              <a:lnSpc>
                <a:spcPct val="120000"/>
              </a:lnSpc>
              <a:spcBef>
                <a:spcPts val="600"/>
              </a:spcBef>
            </a:pPr>
            <a:r>
              <a:rPr lang="en-US" sz="1400" b="1" baseline="-25000" dirty="0" smtClean="0">
                <a:solidFill>
                  <a:schemeClr val="bg1"/>
                </a:solidFill>
                <a:latin typeface="微软雅黑" panose="020B0503020204020204" pitchFamily="34" charset="-122"/>
                <a:ea typeface="微软雅黑" panose="020B0503020204020204" pitchFamily="34" charset="-122"/>
              </a:rPr>
              <a:t>Extracted</a:t>
            </a:r>
            <a:r>
              <a:rPr lang="en-US" sz="1400" b="1" dirty="0" smtClean="0">
                <a:solidFill>
                  <a:schemeClr val="bg1"/>
                </a:solidFill>
                <a:latin typeface="微软雅黑" panose="020B0503020204020204" pitchFamily="34" charset="-122"/>
                <a:ea typeface="微软雅黑" panose="020B0503020204020204" pitchFamily="34" charset="-122"/>
              </a:rPr>
              <a:t> features from </a:t>
            </a:r>
            <a:r>
              <a:rPr lang="en-US" sz="1400" b="1" dirty="0" err="1" smtClean="0">
                <a:solidFill>
                  <a:schemeClr val="bg1"/>
                </a:solidFill>
                <a:latin typeface="微软雅黑" panose="020B0503020204020204" pitchFamily="34" charset="-122"/>
                <a:ea typeface="微软雅黑" panose="020B0503020204020204" pitchFamily="34" charset="-122"/>
              </a:rPr>
              <a:t>timeseries</a:t>
            </a:r>
            <a:endParaRPr lang="en-US" sz="1400" b="1" baseline="-25000" dirty="0">
              <a:solidFill>
                <a:schemeClr val="bg1"/>
              </a:solidFill>
              <a:latin typeface="微软雅黑" panose="020B0503020204020204" pitchFamily="34" charset="-122"/>
              <a:ea typeface="微软雅黑" panose="020B0503020204020204" pitchFamily="34" charset="-122"/>
            </a:endParaRPr>
          </a:p>
          <a:p>
            <a:pPr algn="ctr">
              <a:lnSpc>
                <a:spcPct val="120000"/>
              </a:lnSpc>
              <a:spcBef>
                <a:spcPts val="600"/>
              </a:spcBef>
            </a:pPr>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9924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732895" y="806232"/>
                <a:ext cx="10943167" cy="5629554"/>
              </a:xfrm>
            </p:spPr>
            <p:txBody>
              <a:bodyPr numCol="2"/>
              <a:lstStyle/>
              <a:p>
                <a:r>
                  <a:rPr lang="en-US" b="1" dirty="0" smtClean="0"/>
                  <a:t>Message Passing</a:t>
                </a:r>
                <a:endParaRPr lang="en-US" dirty="0"/>
              </a:p>
              <a:p>
                <a:pPr lvl="1"/>
                <a:r>
                  <a:rPr lang="en-US" dirty="0" smtClean="0"/>
                  <a:t>algorithm used in GNN to exploit the graph-based structure of the data</a:t>
                </a:r>
              </a:p>
              <a:p>
                <a:pPr lvl="2"/>
                <a:r>
                  <a:rPr lang="en-US" b="1" dirty="0" smtClean="0"/>
                  <a:t>Node state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𝒉</m:t>
                        </m:r>
                      </m:e>
                      <m:sub>
                        <m:r>
                          <a:rPr lang="en-US" b="1" i="1" smtClean="0">
                            <a:latin typeface="Cambria Math" panose="02040503050406030204" pitchFamily="18" charset="0"/>
                          </a:rPr>
                          <m:t>𝒗</m:t>
                        </m:r>
                      </m:sub>
                    </m:sSub>
                  </m:oMath>
                </a14:m>
                <a:r>
                  <a:rPr lang="en-US" dirty="0" smtClean="0"/>
                  <a:t> (to learn): contribution of node v</a:t>
                </a:r>
              </a:p>
              <a:p>
                <a:pPr lvl="2"/>
                <a:r>
                  <a:rPr lang="en-US" b="1" dirty="0" smtClean="0"/>
                  <a:t>Edge feature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𝒆</m:t>
                        </m:r>
                      </m:e>
                      <m:sub>
                        <m:r>
                          <a:rPr lang="en-US" b="1" i="1">
                            <a:latin typeface="Cambria Math" panose="02040503050406030204" pitchFamily="18" charset="0"/>
                          </a:rPr>
                          <m:t>𝒗</m:t>
                        </m:r>
                        <m:r>
                          <a:rPr lang="en-US" b="1" i="1" smtClean="0">
                            <a:latin typeface="Cambria Math" panose="02040503050406030204" pitchFamily="18" charset="0"/>
                          </a:rPr>
                          <m:t>𝒘</m:t>
                        </m:r>
                      </m:sub>
                    </m:sSub>
                  </m:oMath>
                </a14:m>
                <a:r>
                  <a:rPr lang="en-US" dirty="0"/>
                  <a:t>: </a:t>
                </a:r>
                <a:r>
                  <a:rPr lang="en-US" dirty="0" smtClean="0"/>
                  <a:t>edge features related to edge connecting nodes v and w</a:t>
                </a:r>
              </a:p>
              <a:p>
                <a:pPr lvl="2"/>
                <a:r>
                  <a:rPr lang="en-US" b="1" dirty="0" smtClean="0"/>
                  <a:t>Message function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𝒕</m:t>
                        </m:r>
                      </m:sub>
                    </m:sSub>
                  </m:oMath>
                </a14:m>
                <a:r>
                  <a:rPr lang="en-US" dirty="0" smtClean="0"/>
                  <a:t> (to learn): function computing contribution of node w to message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𝒎</m:t>
                        </m:r>
                      </m:e>
                      <m:sub>
                        <m:r>
                          <a:rPr lang="en-US" b="1" i="1">
                            <a:latin typeface="Cambria Math" panose="02040503050406030204" pitchFamily="18" charset="0"/>
                          </a:rPr>
                          <m:t>𝒗</m:t>
                        </m:r>
                      </m:sub>
                    </m:sSub>
                  </m:oMath>
                </a14:m>
                <a:endParaRPr lang="en-US" dirty="0" smtClean="0"/>
              </a:p>
              <a:p>
                <a:pPr lvl="2"/>
                <a:r>
                  <a:rPr lang="en-US" b="1" dirty="0" smtClean="0"/>
                  <a:t>Message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𝒗</m:t>
                        </m:r>
                      </m:sub>
                    </m:sSub>
                  </m:oMath>
                </a14:m>
                <a:r>
                  <a:rPr lang="en-US" dirty="0" smtClean="0"/>
                  <a:t>: sum of contributions of all neighbors of node v.</a:t>
                </a:r>
              </a:p>
              <a:p>
                <a:pPr lvl="2"/>
                <a:r>
                  <a:rPr lang="en-US" b="1" dirty="0"/>
                  <a:t>U</a:t>
                </a:r>
                <a:r>
                  <a:rPr lang="en-US" b="1" dirty="0" smtClean="0"/>
                  <a:t>pdate function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𝑼</m:t>
                        </m:r>
                      </m:e>
                      <m:sub>
                        <m:r>
                          <a:rPr lang="en-US" b="1" i="1" smtClean="0">
                            <a:latin typeface="Cambria Math" panose="02040503050406030204" pitchFamily="18" charset="0"/>
                          </a:rPr>
                          <m:t>𝒕</m:t>
                        </m:r>
                      </m:sub>
                    </m:sSub>
                  </m:oMath>
                </a14:m>
                <a:r>
                  <a:rPr lang="en-US" b="1" dirty="0" smtClean="0"/>
                  <a:t> </a:t>
                </a:r>
                <a:r>
                  <a:rPr lang="en-US" dirty="0" smtClean="0"/>
                  <a:t>(to learn)</a:t>
                </a:r>
                <a:r>
                  <a:rPr lang="en-US" b="1" dirty="0" smtClean="0"/>
                  <a:t>: </a:t>
                </a:r>
                <a:r>
                  <a:rPr lang="en-US" dirty="0" smtClean="0"/>
                  <a:t>function describing update of node state </a:t>
                </a:r>
                <a:r>
                  <a:rPr lang="en-US" dirty="0" err="1" smtClean="0"/>
                  <a:t>wrt</a:t>
                </a:r>
                <a:r>
                  <a:rPr lang="en-US" dirty="0" smtClean="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𝒎</m:t>
                        </m:r>
                      </m:e>
                      <m:sub>
                        <m:r>
                          <a:rPr lang="en-US" b="1" i="1">
                            <a:latin typeface="Cambria Math" panose="02040503050406030204" pitchFamily="18" charset="0"/>
                          </a:rPr>
                          <m:t>𝒗</m:t>
                        </m:r>
                      </m:sub>
                    </m:sSub>
                  </m:oMath>
                </a14:m>
                <a:endParaRPr lang="en-US" dirty="0" smtClean="0"/>
              </a:p>
              <a:p>
                <a:pPr lvl="2"/>
                <a:r>
                  <a:rPr lang="en-US" b="1" dirty="0" smtClean="0"/>
                  <a:t>Readout function </a:t>
                </a:r>
                <a14:m>
                  <m:oMath xmlns:m="http://schemas.openxmlformats.org/officeDocument/2006/math">
                    <m:r>
                      <a:rPr lang="en-US" b="1" i="1" smtClean="0">
                        <a:latin typeface="Cambria Math" panose="02040503050406030204" pitchFamily="18" charset="0"/>
                      </a:rPr>
                      <m:t>𝑹</m:t>
                    </m:r>
                  </m:oMath>
                </a14:m>
                <a:r>
                  <a:rPr lang="en-US" dirty="0" smtClean="0"/>
                  <a:t>: function mapping H to target</a:t>
                </a:r>
              </a:p>
              <a:p>
                <a:pPr lvl="2"/>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 </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a:latin typeface="Cambria Math" panose="02040503050406030204" pitchFamily="18" charset="0"/>
                              </a:rPr>
                              <m:t>h</m:t>
                            </m:r>
                          </m:e>
                          <m:sub>
                            <m:r>
                              <a:rPr lang="en-US" b="0" i="1" smtClean="0">
                                <a:latin typeface="Cambria Math" panose="02040503050406030204" pitchFamily="18" charset="0"/>
                              </a:rPr>
                              <m:t>𝑤</m:t>
                            </m:r>
                          </m:sub>
                          <m:sup>
                            <m:r>
                              <a:rPr lang="en-US" b="0" i="1" smtClean="0">
                                <a:latin typeface="Cambria Math" panose="02040503050406030204" pitchFamily="18" charset="0"/>
                              </a:rPr>
                              <m:t>𝑡</m:t>
                            </m:r>
                          </m:sup>
                        </m:sSubSup>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a14:m>
                <a:endParaRPr lang="en-US" i="1" dirty="0"/>
              </a:p>
              <a:p>
                <a:pPr lvl="2"/>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i="1">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𝑡</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i="1">
                            <a:latin typeface="Cambria Math" panose="02040503050406030204" pitchFamily="18" charset="0"/>
                          </a:rPr>
                          <m:t>𝑡</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i="1">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oMath>
                </a14:m>
                <a:endParaRPr lang="en-US" dirty="0" smtClean="0"/>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𝑣</m:t>
                    </m:r>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rPr>
                      <m:t>})</m:t>
                    </m:r>
                  </m:oMath>
                </a14:m>
                <a:endParaRPr lang="en-US" dirty="0" smtClean="0"/>
              </a:p>
              <a:p>
                <a:r>
                  <a:rPr lang="en-US" b="1" dirty="0" smtClean="0"/>
                  <a:t>Implementation</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𝑣</m:t>
                        </m:r>
                      </m:sub>
                      <m:sup>
                        <m:r>
                          <a:rPr lang="en-US" i="1">
                            <a:latin typeface="Cambria Math" panose="02040503050406030204" pitchFamily="18" charset="0"/>
                          </a:rPr>
                          <m:t>𝑡</m:t>
                        </m:r>
                        <m:r>
                          <a:rPr lang="en-US" i="1">
                            <a:latin typeface="Cambria Math" panose="02040503050406030204" pitchFamily="18" charset="0"/>
                          </a:rPr>
                          <m:t>+1</m:t>
                        </m:r>
                      </m:sup>
                    </m:sSubSup>
                    <m:r>
                      <a:rPr lang="en-US" b="0" i="1" smtClean="0">
                        <a:latin typeface="Cambria Math" panose="02040503050406030204" pitchFamily="18" charset="0"/>
                      </a:rPr>
                      <m:t>= </m:t>
                    </m:r>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𝑁</m:t>
                        </m:r>
                      </m:sub>
                      <m:sup/>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𝑤</m:t>
                            </m:r>
                          </m:sub>
                          <m:sup>
                            <m:r>
                              <a:rPr lang="en-US" i="1">
                                <a:latin typeface="Cambria Math" panose="02040503050406030204" pitchFamily="18" charset="0"/>
                              </a:rPr>
                              <m:t>𝑡</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𝑁𝑁</m:t>
                            </m:r>
                          </m:e>
                          <m:sub>
                            <m:r>
                              <a:rPr lang="en-US" b="0" i="1" smtClean="0">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𝑣𝑤</m:t>
                            </m:r>
                          </m:sub>
                        </m:sSub>
                        <m:r>
                          <a:rPr lang="en-US" i="1">
                            <a:latin typeface="Cambria Math" panose="02040503050406030204" pitchFamily="18" charset="0"/>
                          </a:rPr>
                          <m:t>)</m:t>
                        </m:r>
                      </m:e>
                    </m:nary>
                  </m:oMath>
                </a14:m>
                <a:endParaRPr lang="en-US" dirty="0" smtClean="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i="1">
                            <a:latin typeface="Cambria Math" panose="02040503050406030204" pitchFamily="18" charset="0"/>
                          </a:rPr>
                          <m:t>𝑡</m:t>
                        </m:r>
                        <m:r>
                          <a:rPr lang="en-US" i="1">
                            <a:latin typeface="Cambria Math" panose="02040503050406030204" pitchFamily="18" charset="0"/>
                          </a:rPr>
                          <m:t>+1</m:t>
                        </m:r>
                      </m:sup>
                    </m:sSubSup>
                  </m:oMath>
                </a14:m>
                <a:r>
                  <a:rPr lang="en-US" dirty="0" smtClean="0"/>
                  <a:t> </a:t>
                </a:r>
                <a:r>
                  <a:rPr lang="en-US" dirty="0" smtClean="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𝑡</m:t>
                        </m:r>
                      </m:sup>
                    </m:sSubSup>
                  </m:oMath>
                </a14:m>
                <a:r>
                  <a:rPr lang="en-US" dirty="0" smtClean="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𝑣</m:t>
                        </m:r>
                      </m:sub>
                      <m:sup>
                        <m:r>
                          <a:rPr lang="en-US" i="1">
                            <a:latin typeface="Cambria Math" panose="02040503050406030204" pitchFamily="18" charset="0"/>
                          </a:rPr>
                          <m:t>𝑡</m:t>
                        </m:r>
                        <m:r>
                          <a:rPr lang="en-US" i="1">
                            <a:latin typeface="Cambria Math" panose="02040503050406030204" pitchFamily="18" charset="0"/>
                          </a:rPr>
                          <m:t>+1</m:t>
                        </m:r>
                      </m:sup>
                    </m:sSubSup>
                  </m:oMath>
                </a14:m>
                <a:endParaRPr lang="en-US" dirty="0" smtClean="0"/>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𝑣</m:t>
                        </m:r>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m:t>
                        </m:r>
                      </m:sub>
                      <m:sup/>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𝑇</m:t>
                            </m:r>
                          </m:sup>
                        </m:sSubSup>
                      </m:e>
                    </m:nary>
                  </m:oMath>
                </a14:m>
                <a:endParaRPr lang="en-US" dirty="0" smtClean="0"/>
              </a:p>
              <a:p>
                <a:r>
                  <a:rPr lang="en-US" b="1" dirty="0" smtClean="0"/>
                  <a:t>… plenty of other implementation</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732895" y="806232"/>
                <a:ext cx="10943167" cy="5629554"/>
              </a:xfrm>
              <a:blipFill rotWithShape="0">
                <a:blip r:embed="rId3"/>
                <a:stretch>
                  <a:fillRect l="-724" t="-216"/>
                </a:stretch>
              </a:blipFill>
            </p:spPr>
            <p:txBody>
              <a:bodyPr/>
              <a:lstStyle/>
              <a:p>
                <a:r>
                  <a:rPr lang="en-US">
                    <a:noFill/>
                  </a:rPr>
                  <a:t> </a:t>
                </a:r>
              </a:p>
            </p:txBody>
          </p:sp>
        </mc:Fallback>
      </mc:AlternateContent>
      <p:sp>
        <p:nvSpPr>
          <p:cNvPr id="11" name="Title 1"/>
          <p:cNvSpPr txBox="1">
            <a:spLocks/>
          </p:cNvSpPr>
          <p:nvPr/>
        </p:nvSpPr>
        <p:spPr>
          <a:xfrm>
            <a:off x="509720" y="73371"/>
            <a:ext cx="11160124" cy="539749"/>
          </a:xfrm>
          <a:prstGeom prst="rect">
            <a:avLst/>
          </a:prstGeom>
        </p:spPr>
        <p:txBody>
          <a:bodyPr vert="horz" wrap="none" lIns="0" tIns="0" rIns="0" bIns="0" rtlCol="0" anchor="ctr">
            <a:noAutofit/>
          </a:bodyPr>
          <a:lst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a:lstStyle>
          <a:p>
            <a:pPr algn="ctr" fontAlgn="auto">
              <a:spcAft>
                <a:spcPts val="0"/>
              </a:spcAft>
            </a:pPr>
            <a:r>
              <a:rPr lang="en-US" sz="2800" dirty="0" smtClean="0"/>
              <a:t>DL: </a:t>
            </a:r>
            <a:r>
              <a:rPr lang="en-US" sz="2800" dirty="0" smtClean="0">
                <a:hlinkClick r:id="rId4"/>
              </a:rPr>
              <a:t>graph structure</a:t>
            </a:r>
            <a:r>
              <a:rPr lang="en-US" sz="2800" dirty="0" smtClean="0"/>
              <a:t> </a:t>
            </a:r>
            <a:r>
              <a:rPr lang="en-US" sz="2800" dirty="0" smtClean="0"/>
              <a:t>(1/2</a:t>
            </a:r>
            <a:r>
              <a:rPr lang="en-US" sz="2800" dirty="0" smtClean="0"/>
              <a:t>)</a:t>
            </a:r>
            <a:endParaRPr lang="en-US" sz="2600" dirty="0"/>
          </a:p>
        </p:txBody>
      </p:sp>
    </p:spTree>
    <p:extLst>
      <p:ext uri="{BB962C8B-B14F-4D97-AF65-F5344CB8AC3E}">
        <p14:creationId xmlns:p14="http://schemas.microsoft.com/office/powerpoint/2010/main" val="2106597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DL: </a:t>
            </a:r>
            <a:r>
              <a:rPr lang="en-US" sz="2800" dirty="0" smtClean="0">
                <a:hlinkClick r:id="rId3"/>
              </a:rPr>
              <a:t>graph structure</a:t>
            </a:r>
            <a:r>
              <a:rPr lang="en-US" sz="2800" dirty="0" smtClean="0"/>
              <a:t> (2/2)</a:t>
            </a:r>
            <a:endParaRPr lang="en-US" sz="2600" dirty="0"/>
          </a:p>
        </p:txBody>
      </p:sp>
      <p:sp>
        <p:nvSpPr>
          <p:cNvPr id="6" name="Text Placeholder 2"/>
          <p:cNvSpPr txBox="1">
            <a:spLocks/>
          </p:cNvSpPr>
          <p:nvPr/>
        </p:nvSpPr>
        <p:spPr>
          <a:xfrm>
            <a:off x="730497" y="613120"/>
            <a:ext cx="10943167" cy="878189"/>
          </a:xfrm>
          <a:prstGeom prst="rect">
            <a:avLst/>
          </a:prstGeom>
        </p:spPr>
        <p:txBody>
          <a:bodyPr vert="horz" lIns="0" tIns="0" rIns="0" bIns="0" numCol="2"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Data cleaning (1)</a:t>
            </a:r>
          </a:p>
          <a:p>
            <a:pPr fontAlgn="auto"/>
            <a:r>
              <a:rPr lang="en-US" b="1" dirty="0"/>
              <a:t>Data preparation for the model (offline)</a:t>
            </a:r>
          </a:p>
          <a:p>
            <a:pPr fontAlgn="auto"/>
            <a:endParaRPr lang="en-US" b="1" dirty="0" smtClean="0"/>
          </a:p>
          <a:p>
            <a:pPr lvl="2" fontAlgn="auto"/>
            <a:endParaRPr lang="en-US" sz="1600" dirty="0" smtClean="0"/>
          </a:p>
        </p:txBody>
      </p:sp>
      <mc:AlternateContent xmlns:mc="http://schemas.openxmlformats.org/markup-compatibility/2006">
        <mc:Choice xmlns:a14="http://schemas.microsoft.com/office/drawing/2010/main" Requires="a14">
          <p:sp>
            <p:nvSpPr>
              <p:cNvPr id="29" name="Rounded Rectangle 28"/>
              <p:cNvSpPr/>
              <p:nvPr/>
            </p:nvSpPr>
            <p:spPr>
              <a:xfrm>
                <a:off x="3266693" y="1491309"/>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29" name="Rounded Rectangle 28"/>
              <p:cNvSpPr>
                <a:spLocks noRot="1" noChangeAspect="1" noMove="1" noResize="1" noEditPoints="1" noAdjustHandles="1" noChangeArrowheads="1" noChangeShapeType="1" noTextEdit="1"/>
              </p:cNvSpPr>
              <p:nvPr/>
            </p:nvSpPr>
            <p:spPr>
              <a:xfrm>
                <a:off x="3266693" y="1491309"/>
                <a:ext cx="1084488" cy="1083646"/>
              </a:xfrm>
              <a:prstGeom prst="roundRect">
                <a:avLst/>
              </a:prstGeom>
              <a:blipFill rotWithShape="0">
                <a:blip r:embed="rId4"/>
                <a:stretch>
                  <a:fillRect/>
                </a:stretch>
              </a:blipFill>
            </p:spPr>
            <p:txBody>
              <a:bodyPr/>
              <a:lstStyle/>
              <a:p>
                <a:r>
                  <a:rPr lang="en-US">
                    <a:noFill/>
                  </a:rPr>
                  <a:t> </a:t>
                </a:r>
              </a:p>
            </p:txBody>
          </p:sp>
        </mc:Fallback>
      </mc:AlternateContent>
      <p:sp>
        <p:nvSpPr>
          <p:cNvPr id="40" name="TextBox 39"/>
          <p:cNvSpPr txBox="1"/>
          <p:nvPr/>
        </p:nvSpPr>
        <p:spPr>
          <a:xfrm>
            <a:off x="3646970" y="3734120"/>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53" name="Oval 52"/>
          <p:cNvSpPr>
            <a:spLocks noChangeAspect="1"/>
          </p:cNvSpPr>
          <p:nvPr/>
        </p:nvSpPr>
        <p:spPr>
          <a:xfrm>
            <a:off x="4630977" y="2125606"/>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54" name="Oval 53"/>
          <p:cNvSpPr/>
          <p:nvPr/>
        </p:nvSpPr>
        <p:spPr>
          <a:xfrm>
            <a:off x="4001287" y="2221898"/>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55" name="Right Arrow 54"/>
          <p:cNvSpPr/>
          <p:nvPr/>
        </p:nvSpPr>
        <p:spPr>
          <a:xfrm>
            <a:off x="4444651" y="2365227"/>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56" name="Rounded Rectangle 55"/>
          <p:cNvSpPr/>
          <p:nvPr/>
        </p:nvSpPr>
        <p:spPr>
          <a:xfrm>
            <a:off x="5738438" y="2272291"/>
            <a:ext cx="2401832" cy="3642120"/>
          </a:xfrm>
          <a:prstGeom prst="roundRect">
            <a:avLst/>
          </a:prstGeom>
          <a:solidFill>
            <a:schemeClr val="accent6"/>
          </a:solidFill>
        </p:spPr>
        <p:txBody>
          <a:bodyPr wrap="square" lIns="108000" tIns="0" rIns="108000" bIns="0" rtlCol="0" anchor="t" anchorCtr="0">
            <a:noAutofit/>
          </a:bodyPr>
          <a:lstStyle/>
          <a:p>
            <a:pPr algn="ctr" fontAlgn="base">
              <a:lnSpc>
                <a:spcPct val="120000"/>
              </a:lnSpc>
              <a:spcBef>
                <a:spcPts val="600"/>
              </a:spcBef>
              <a:spcAft>
                <a:spcPct val="0"/>
              </a:spcAft>
            </a:pPr>
            <a:r>
              <a:rPr lang="en-US" sz="1600" b="1" dirty="0" smtClean="0">
                <a:solidFill>
                  <a:schemeClr val="bg1"/>
                </a:solidFill>
                <a:latin typeface="微软雅黑" panose="020B0503020204020204" pitchFamily="34" charset="-122"/>
                <a:ea typeface="微软雅黑" panose="020B0503020204020204" pitchFamily="34" charset="-122"/>
              </a:rPr>
              <a:t>Graph NN</a:t>
            </a:r>
          </a:p>
        </p:txBody>
      </p:sp>
      <p:sp>
        <p:nvSpPr>
          <p:cNvPr id="57" name="Striped Right Arrow 56"/>
          <p:cNvSpPr/>
          <p:nvPr/>
        </p:nvSpPr>
        <p:spPr>
          <a:xfrm>
            <a:off x="4964608" y="3749200"/>
            <a:ext cx="731520" cy="484632"/>
          </a:xfrm>
          <a:prstGeom prst="stripedRightArrow">
            <a:avLst/>
          </a:prstGeom>
          <a:gradFill>
            <a:gsLst>
              <a:gs pos="0">
                <a:schemeClr val="tx1">
                  <a:lumMod val="75000"/>
                  <a:lumOff val="25000"/>
                </a:schemeClr>
              </a:gs>
              <a:gs pos="100000">
                <a:srgbClr val="0070C0"/>
              </a:gs>
            </a:gsLst>
            <a:lin ang="0" scaled="1"/>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8056" y="3389280"/>
            <a:ext cx="2288279" cy="1186636"/>
          </a:xfrm>
          <a:prstGeom prst="rect">
            <a:avLst/>
          </a:prstGeom>
        </p:spPr>
      </p:pic>
      <p:sp>
        <p:nvSpPr>
          <p:cNvPr id="37" name="TextBox 36"/>
          <p:cNvSpPr txBox="1"/>
          <p:nvPr/>
        </p:nvSpPr>
        <p:spPr>
          <a:xfrm>
            <a:off x="4564630" y="2245145"/>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39" name="Oval 38"/>
          <p:cNvSpPr>
            <a:spLocks noChangeAspect="1"/>
          </p:cNvSpPr>
          <p:nvPr/>
        </p:nvSpPr>
        <p:spPr>
          <a:xfrm>
            <a:off x="4630977" y="2519229"/>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62" name="Oval 61"/>
          <p:cNvSpPr>
            <a:spLocks noChangeAspect="1"/>
          </p:cNvSpPr>
          <p:nvPr/>
        </p:nvSpPr>
        <p:spPr>
          <a:xfrm>
            <a:off x="4588667" y="3292988"/>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smtClean="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64" name="Right Arrow 63"/>
          <p:cNvSpPr/>
          <p:nvPr/>
        </p:nvSpPr>
        <p:spPr>
          <a:xfrm>
            <a:off x="4402341" y="3532609"/>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4522320" y="3412527"/>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66" name="Oval 65"/>
          <p:cNvSpPr>
            <a:spLocks noChangeAspect="1"/>
          </p:cNvSpPr>
          <p:nvPr/>
        </p:nvSpPr>
        <p:spPr>
          <a:xfrm>
            <a:off x="4588667" y="3686611"/>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67" name="Oval 66"/>
          <p:cNvSpPr>
            <a:spLocks noChangeAspect="1"/>
          </p:cNvSpPr>
          <p:nvPr/>
        </p:nvSpPr>
        <p:spPr>
          <a:xfrm>
            <a:off x="4596058" y="4784138"/>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69" name="Right Arrow 68"/>
          <p:cNvSpPr/>
          <p:nvPr/>
        </p:nvSpPr>
        <p:spPr>
          <a:xfrm>
            <a:off x="4409732" y="5023759"/>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4529711" y="4903677"/>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71" name="Oval 70"/>
          <p:cNvSpPr>
            <a:spLocks noChangeAspect="1"/>
          </p:cNvSpPr>
          <p:nvPr/>
        </p:nvSpPr>
        <p:spPr>
          <a:xfrm>
            <a:off x="4596058" y="5177761"/>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77" name="Oval 76"/>
          <p:cNvSpPr>
            <a:spLocks noChangeAspect="1"/>
          </p:cNvSpPr>
          <p:nvPr/>
        </p:nvSpPr>
        <p:spPr>
          <a:xfrm>
            <a:off x="4562846" y="5961992"/>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1</a:t>
            </a:r>
            <a:endParaRPr 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79" name="Right Arrow 78"/>
          <p:cNvSpPr/>
          <p:nvPr/>
        </p:nvSpPr>
        <p:spPr>
          <a:xfrm>
            <a:off x="4376520" y="6201613"/>
            <a:ext cx="144016" cy="127877"/>
          </a:xfrm>
          <a:prstGeom prst="rightArrow">
            <a:avLst/>
          </a:prstGeom>
          <a:gradFill flip="none" rotWithShape="1">
            <a:gsLst>
              <a:gs pos="0">
                <a:srgbClr val="FF0000"/>
              </a:gs>
              <a:gs pos="100000">
                <a:srgbClr val="0000FF"/>
              </a:gs>
            </a:gsLst>
            <a:lin ang="0" scaled="1"/>
            <a:tileRect/>
          </a:gra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4496499" y="6081531"/>
            <a:ext cx="330540"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a:t>
            </a:r>
          </a:p>
        </p:txBody>
      </p:sp>
      <p:sp>
        <p:nvSpPr>
          <p:cNvPr id="81" name="Oval 80"/>
          <p:cNvSpPr>
            <a:spLocks noChangeAspect="1"/>
          </p:cNvSpPr>
          <p:nvPr/>
        </p:nvSpPr>
        <p:spPr>
          <a:xfrm>
            <a:off x="4562846" y="6355615"/>
            <a:ext cx="197847" cy="210312"/>
          </a:xfrm>
          <a:prstGeom prst="ellipse">
            <a:avLst/>
          </a:prstGeom>
          <a:solidFill>
            <a:srgbClr val="0000FF">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00" b="1" dirty="0">
                <a:solidFill>
                  <a:schemeClr val="bg1"/>
                </a:solidFill>
                <a:latin typeface="微软雅黑" panose="020B0503020204020204" pitchFamily="34" charset="-122"/>
                <a:ea typeface="微软雅黑" panose="020B0503020204020204" pitchFamily="34" charset="-122"/>
              </a:rPr>
              <a:t>N</a:t>
            </a:r>
            <a:endParaRPr lang="en-US" sz="1400" b="1" dirty="0" smtClean="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2" name="Rounded Rectangle 81"/>
              <p:cNvSpPr/>
              <p:nvPr/>
            </p:nvSpPr>
            <p:spPr>
              <a:xfrm>
                <a:off x="3266693" y="2675037"/>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𝟐</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𝟐</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82" name="Rounded Rectangle 81"/>
              <p:cNvSpPr>
                <a:spLocks noRot="1" noChangeAspect="1" noMove="1" noResize="1" noEditPoints="1" noAdjustHandles="1" noChangeArrowheads="1" noChangeShapeType="1" noTextEdit="1"/>
              </p:cNvSpPr>
              <p:nvPr/>
            </p:nvSpPr>
            <p:spPr>
              <a:xfrm>
                <a:off x="3266693" y="2675037"/>
                <a:ext cx="1084488" cy="1083646"/>
              </a:xfrm>
              <a:prstGeom prst="round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ounded Rectangle 82"/>
              <p:cNvSpPr/>
              <p:nvPr/>
            </p:nvSpPr>
            <p:spPr>
              <a:xfrm>
                <a:off x="3277626" y="4147889"/>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83" name="Rounded Rectangle 82"/>
              <p:cNvSpPr>
                <a:spLocks noRot="1" noChangeAspect="1" noMove="1" noResize="1" noEditPoints="1" noAdjustHandles="1" noChangeArrowheads="1" noChangeShapeType="1" noTextEdit="1"/>
              </p:cNvSpPr>
              <p:nvPr/>
            </p:nvSpPr>
            <p:spPr>
              <a:xfrm>
                <a:off x="3277626" y="4147889"/>
                <a:ext cx="1084488" cy="1083646"/>
              </a:xfrm>
              <a:prstGeom prst="round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ounded Rectangle 83"/>
              <p:cNvSpPr/>
              <p:nvPr/>
            </p:nvSpPr>
            <p:spPr>
              <a:xfrm>
                <a:off x="3266693" y="5334739"/>
                <a:ext cx="1084488" cy="1083646"/>
              </a:xfrm>
              <a:prstGeom prst="roundRect">
                <a:avLst/>
              </a:prstGeom>
              <a:solidFill>
                <a:schemeClr val="tx1">
                  <a:lumMod val="75000"/>
                  <a:lumOff val="25000"/>
                  <a:alpha val="73000"/>
                </a:schemeClr>
              </a:solidFill>
            </p:spPr>
            <p:txBody>
              <a:bodyPr wrap="square" lIns="109728" tIns="0" rIns="109728" bIns="228600" rtlCol="0" anchor="t" anchorCtr="1">
                <a:normAutofit/>
              </a:bodyPr>
              <a:lstStyle/>
              <a:p>
                <a:pPr algn="ctr">
                  <a:lnSpc>
                    <a:spcPct val="120000"/>
                  </a:lnSpc>
                  <a:spcBef>
                    <a:spcPts val="600"/>
                  </a:spcBef>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1" i="1" smtClean="0">
                              <a:solidFill>
                                <a:schemeClr val="bg1"/>
                              </a:solidFill>
                              <a:latin typeface="Cambria Math" panose="02040503050406030204" pitchFamily="18" charset="0"/>
                              <a:ea typeface="微软雅黑" panose="020B0503020204020204" pitchFamily="34" charset="-122"/>
                            </a:rPr>
                          </m:ctrlPr>
                        </m:mPr>
                        <m:mr>
                          <m:e>
                            <m:sSub>
                              <m:sSubPr>
                                <m:ctrlPr>
                                  <a:rPr lang="en-US" sz="1400" b="1" i="1" smtClean="0">
                                    <a:solidFill>
                                      <a:schemeClr val="bg1"/>
                                    </a:solidFill>
                                    <a:latin typeface="Cambria Math" panose="02040503050406030204" pitchFamily="18" charset="0"/>
                                    <a:ea typeface="微软雅黑" panose="020B0503020204020204" pitchFamily="34" charset="-122"/>
                                  </a:rPr>
                                </m:ctrlPr>
                              </m:sSubPr>
                              <m:e>
                                <m:r>
                                  <a:rPr lang="en-US" sz="1400" b="1" i="1" smtClean="0">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smtClean="0">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r>
                              <a:rPr lang="en-US" sz="1400" b="1" i="1" smtClean="0">
                                <a:solidFill>
                                  <a:schemeClr val="bg1"/>
                                </a:solidFill>
                                <a:latin typeface="Cambria Math" panose="02040503050406030204" pitchFamily="18" charset="0"/>
                                <a:ea typeface="微软雅黑" panose="020B0503020204020204" pitchFamily="34" charset="-122"/>
                              </a:rPr>
                              <m:t>…</m:t>
                            </m:r>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r>
                          <m:e>
                            <m:sSub>
                              <m:sSubPr>
                                <m:ctrlPr>
                                  <a:rPr lang="en-US" sz="1400" b="1" i="1">
                                    <a:solidFill>
                                      <a:schemeClr val="bg1"/>
                                    </a:solidFill>
                                    <a:latin typeface="Cambria Math" panose="02040503050406030204" pitchFamily="18" charset="0"/>
                                    <a:ea typeface="微软雅黑" panose="020B0503020204020204" pitchFamily="34" charset="-122"/>
                                  </a:rPr>
                                </m:ctrlPr>
                              </m:sSubPr>
                              <m:e>
                                <m:r>
                                  <a:rPr lang="en-US" sz="1400" b="1" i="1">
                                    <a:solidFill>
                                      <a:schemeClr val="bg1"/>
                                    </a:solidFill>
                                    <a:latin typeface="Cambria Math" panose="02040503050406030204" pitchFamily="18" charset="0"/>
                                    <a:ea typeface="微软雅黑" panose="020B0503020204020204" pitchFamily="34" charset="-122"/>
                                  </a:rPr>
                                  <m:t>𝒕</m:t>
                                </m:r>
                              </m:e>
                              <m:sub>
                                <m:r>
                                  <a:rPr lang="en-US" sz="1400" b="1" i="1" smtClean="0">
                                    <a:solidFill>
                                      <a:schemeClr val="bg1"/>
                                    </a:solidFill>
                                    <a:latin typeface="Cambria Math" panose="02040503050406030204" pitchFamily="18" charset="0"/>
                                    <a:ea typeface="微软雅黑" panose="020B0503020204020204" pitchFamily="34" charset="-122"/>
                                  </a:rPr>
                                  <m:t>𝒏</m:t>
                                </m:r>
                                <m:r>
                                  <a:rPr lang="en-US" sz="1400" b="1" i="1">
                                    <a:solidFill>
                                      <a:schemeClr val="bg1"/>
                                    </a:solidFill>
                                    <a:latin typeface="Cambria Math" panose="02040503050406030204" pitchFamily="18" charset="0"/>
                                    <a:ea typeface="微软雅黑" panose="020B0503020204020204" pitchFamily="34" charset="-122"/>
                                  </a:rPr>
                                  <m:t>,</m:t>
                                </m:r>
                                <m:r>
                                  <a:rPr lang="en-US" sz="1400" b="1" i="1" smtClean="0">
                                    <a:solidFill>
                                      <a:schemeClr val="bg1"/>
                                    </a:solidFill>
                                    <a:latin typeface="Cambria Math" panose="02040503050406030204" pitchFamily="18" charset="0"/>
                                    <a:ea typeface="微软雅黑" panose="020B0503020204020204" pitchFamily="34" charset="-122"/>
                                  </a:rPr>
                                  <m:t>𝒏</m:t>
                                </m:r>
                              </m:sub>
                            </m:sSub>
                          </m:e>
                          <m:e>
                            <m:r>
                              <a:rPr lang="en-US" sz="1400" b="1" i="1" smtClean="0">
                                <a:solidFill>
                                  <a:schemeClr val="bg1"/>
                                </a:solidFill>
                                <a:latin typeface="Cambria Math" panose="02040503050406030204" pitchFamily="18" charset="0"/>
                                <a:ea typeface="微软雅黑" panose="020B0503020204020204" pitchFamily="34" charset="-122"/>
                              </a:rPr>
                              <m:t> </m:t>
                            </m:r>
                          </m:e>
                          <m:e>
                            <m:r>
                              <a:rPr lang="en-US" sz="1400" b="1" i="1" smtClean="0">
                                <a:solidFill>
                                  <a:schemeClr val="bg1"/>
                                </a:solidFill>
                                <a:latin typeface="Cambria Math" panose="02040503050406030204" pitchFamily="18" charset="0"/>
                                <a:ea typeface="微软雅黑" panose="020B0503020204020204" pitchFamily="34" charset="-122"/>
                              </a:rPr>
                              <m:t> </m:t>
                            </m:r>
                          </m:e>
                        </m:mr>
                      </m:m>
                    </m:oMath>
                  </m:oMathPara>
                </a14:m>
                <a:endParaRPr lang="en-US" sz="1400" b="1" baseline="-25000" dirty="0" smtClean="0">
                  <a:solidFill>
                    <a:schemeClr val="bg1"/>
                  </a:solidFill>
                  <a:latin typeface="微软雅黑" panose="020B0503020204020204" pitchFamily="34" charset="-122"/>
                  <a:ea typeface="微软雅黑" panose="020B0503020204020204" pitchFamily="34" charset="-122"/>
                </a:endParaRPr>
              </a:p>
            </p:txBody>
          </p:sp>
        </mc:Choice>
        <mc:Fallback>
          <p:sp>
            <p:nvSpPr>
              <p:cNvPr id="84" name="Rounded Rectangle 83"/>
              <p:cNvSpPr>
                <a:spLocks noRot="1" noChangeAspect="1" noMove="1" noResize="1" noEditPoints="1" noAdjustHandles="1" noChangeArrowheads="1" noChangeShapeType="1" noTextEdit="1"/>
              </p:cNvSpPr>
              <p:nvPr/>
            </p:nvSpPr>
            <p:spPr>
              <a:xfrm>
                <a:off x="3266693" y="5334739"/>
                <a:ext cx="1084488" cy="1083646"/>
              </a:xfrm>
              <a:prstGeom prst="roundRect">
                <a:avLst/>
              </a:prstGeom>
              <a:blipFill rotWithShape="0">
                <a:blip r:embed="rId8"/>
                <a:stretch>
                  <a:fillRect/>
                </a:stretch>
              </a:blipFill>
            </p:spPr>
            <p:txBody>
              <a:bodyPr/>
              <a:lstStyle/>
              <a:p>
                <a:r>
                  <a:rPr lang="en-US">
                    <a:noFill/>
                  </a:rPr>
                  <a:t> </a:t>
                </a:r>
              </a:p>
            </p:txBody>
          </p:sp>
        </mc:Fallback>
      </mc:AlternateContent>
      <p:sp>
        <p:nvSpPr>
          <p:cNvPr id="85" name="Oval 84"/>
          <p:cNvSpPr/>
          <p:nvPr/>
        </p:nvSpPr>
        <p:spPr>
          <a:xfrm>
            <a:off x="3958977" y="3389280"/>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2</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6" name="Oval 85"/>
          <p:cNvSpPr/>
          <p:nvPr/>
        </p:nvSpPr>
        <p:spPr>
          <a:xfrm>
            <a:off x="3966368" y="4880430"/>
            <a:ext cx="392204" cy="416914"/>
          </a:xfrm>
          <a:prstGeom prst="ellipse">
            <a:avLst/>
          </a:prstGeom>
          <a:solidFill>
            <a:srgbClr val="FF0000">
              <a:alpha val="80000"/>
            </a:srgbClr>
          </a:solidFill>
          <a:ln>
            <a:noFill/>
          </a:ln>
        </p:spPr>
        <p:txBody>
          <a:bodyPr wrap="square" lIns="0" tIns="0" rIns="0" bIns="0" rtlCol="0" anchor="ctr" anchorCtr="0">
            <a:noAutofit/>
          </a:bodyPr>
          <a:lstStyle/>
          <a:p>
            <a:pPr algn="ctr" fontAlgn="base">
              <a:lnSpc>
                <a:spcPct val="120000"/>
              </a:lnSpc>
              <a:spcBef>
                <a:spcPts val="600"/>
              </a:spcBef>
              <a:spcAft>
                <a:spcPct val="0"/>
              </a:spcAft>
            </a:pPr>
            <a:r>
              <a:rPr lang="en-US" sz="1050" b="1" dirty="0" smtClean="0">
                <a:solidFill>
                  <a:schemeClr val="bg1"/>
                </a:solidFill>
                <a:latin typeface="微软雅黑" panose="020B0503020204020204" pitchFamily="34" charset="-122"/>
                <a:ea typeface="微软雅黑" panose="020B0503020204020204" pitchFamily="34" charset="-122"/>
              </a:rPr>
              <a:t>N-1</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7" name="Oval 86"/>
          <p:cNvSpPr/>
          <p:nvPr/>
        </p:nvSpPr>
        <p:spPr>
          <a:xfrm>
            <a:off x="3933156" y="6058284"/>
            <a:ext cx="392204" cy="416914"/>
          </a:xfrm>
          <a:prstGeom prst="ellipse">
            <a:avLst/>
          </a:prstGeom>
          <a:solidFill>
            <a:srgbClr val="FF0000">
              <a:alpha val="80000"/>
            </a:srgbClr>
          </a:solidFill>
          <a:ln>
            <a:no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050" b="1" dirty="0">
                <a:solidFill>
                  <a:schemeClr val="bg1"/>
                </a:solidFill>
                <a:latin typeface="微软雅黑" panose="020B0503020204020204" pitchFamily="34" charset="-122"/>
                <a:ea typeface="微软雅黑" panose="020B0503020204020204" pitchFamily="34" charset="-122"/>
              </a:rPr>
              <a:t>N</a:t>
            </a:r>
            <a:endParaRPr lang="en-US" sz="16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03147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212151</TotalTime>
  <Words>958</Words>
  <Application>Microsoft Office PowerPoint</Application>
  <PresentationFormat>Widescreen</PresentationFormat>
  <Paragraphs>234</Paragraphs>
  <Slides>14</Slides>
  <Notes>14</Notes>
  <HiddenSlides>0</HiddenSlides>
  <MMClips>0</MMClips>
  <ScaleCrop>false</ScaleCrop>
  <HeadingPairs>
    <vt:vector size="6" baseType="variant">
      <vt:variant>
        <vt:lpstr>Fonts Used</vt:lpstr>
      </vt:variant>
      <vt:variant>
        <vt:i4>20</vt:i4>
      </vt:variant>
      <vt:variant>
        <vt:lpstr>Theme</vt:lpstr>
      </vt:variant>
      <vt:variant>
        <vt:i4>59</vt:i4>
      </vt:variant>
      <vt:variant>
        <vt:lpstr>Slide Titles</vt:lpstr>
      </vt:variant>
      <vt:variant>
        <vt:i4>14</vt:i4>
      </vt:variant>
    </vt:vector>
  </HeadingPairs>
  <TitlesOfParts>
    <vt:vector size="93" baseType="lpstr">
      <vt:lpstr>Akkurat Pro Light</vt: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方正兰亭细黑_GBK</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Estimating QoS with ML Filip Krasniqi, Jocelyne Elias and Jérémie Leguay         26/09/2019</vt:lpstr>
      <vt:lpstr>Introduction</vt:lpstr>
      <vt:lpstr>Overview</vt:lpstr>
      <vt:lpstr>Raw data (1/2) : TM</vt:lpstr>
      <vt:lpstr>Raw data (2/2) : e2e delay</vt:lpstr>
      <vt:lpstr>Random Forest</vt:lpstr>
      <vt:lpstr>DL: sequence-based learning</vt:lpstr>
      <vt:lpstr>PowerPoint Presentation</vt:lpstr>
      <vt:lpstr>DL: graph structure (2/2)</vt:lpstr>
      <vt:lpstr>DL: DeepG</vt:lpstr>
      <vt:lpstr>Datasets</vt:lpstr>
      <vt:lpstr>Training</vt:lpstr>
      <vt:lpstr>RF: WS = 50</vt:lpstr>
      <vt:lpstr>Next steps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10450</cp:revision>
  <cp:lastPrinted>2019-05-24T12:55:07Z</cp:lastPrinted>
  <dcterms:created xsi:type="dcterms:W3CDTF">2015-01-15T13:44:33Z</dcterms:created>
  <dcterms:modified xsi:type="dcterms:W3CDTF">2019-09-26T12:00:04Z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1558599651</vt:lpwstr>
  </property>
</Properties>
</file>